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9" r:id="rId5"/>
    <p:sldId id="266" r:id="rId6"/>
    <p:sldId id="271" r:id="rId7"/>
    <p:sldId id="272" r:id="rId8"/>
    <p:sldId id="258" r:id="rId9"/>
    <p:sldId id="264" r:id="rId10"/>
    <p:sldId id="259" r:id="rId11"/>
    <p:sldId id="260" r:id="rId12"/>
    <p:sldId id="263" r:id="rId13"/>
    <p:sldId id="261" r:id="rId14"/>
    <p:sldId id="267" r:id="rId15"/>
    <p:sldId id="265" r:id="rId16"/>
    <p:sldId id="26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5" name="Picture 1" descr="C:\Users\User\Desktop\97956368.jpg"/>
          <p:cNvPicPr>
            <a:picLocks noChangeAspect="1" noChangeArrowheads="1"/>
          </p:cNvPicPr>
          <p:nvPr/>
        </p:nvPicPr>
        <p:blipFill>
          <a:blip r:embed="rId2"/>
          <a:srcRect r="-625" b="2500"/>
          <a:stretch>
            <a:fillRect/>
          </a:stretch>
        </p:blipFill>
        <p:spPr bwMode="auto">
          <a:xfrm>
            <a:off x="214281" y="142852"/>
            <a:ext cx="8748991" cy="6500838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6876256" y="404664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Составила:</a:t>
            </a:r>
          </a:p>
          <a:p>
            <a:r>
              <a:rPr lang="ru-RU" dirty="0" err="1" smtClean="0"/>
              <a:t>Сулеменова</a:t>
            </a:r>
            <a:r>
              <a:rPr lang="ru-RU" dirty="0" smtClean="0"/>
              <a:t> Т.С.</a:t>
            </a:r>
          </a:p>
          <a:p>
            <a:r>
              <a:rPr lang="ru-RU" dirty="0"/>
              <a:t>у</a:t>
            </a:r>
            <a:r>
              <a:rPr lang="ru-RU" dirty="0" smtClean="0"/>
              <a:t>читель-логопед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User\Desktop\фон\29674dd762939a002d2c0564bef09.jpg"/>
          <p:cNvPicPr>
            <a:picLocks noChangeAspect="1" noChangeArrowheads="1"/>
          </p:cNvPicPr>
          <p:nvPr/>
        </p:nvPicPr>
        <p:blipFill>
          <a:blip r:embed="rId2"/>
          <a:srcRect b="9999"/>
          <a:stretch>
            <a:fillRect/>
          </a:stretch>
        </p:blipFill>
        <p:spPr bwMode="auto">
          <a:xfrm>
            <a:off x="0" y="-1"/>
            <a:ext cx="9144000" cy="6879499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00364" y="274638"/>
            <a:ext cx="3857652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905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Апрель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Березень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снегогон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vesna-foto-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29190" y="3071810"/>
            <a:ext cx="4038600" cy="3028950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074" name="AutoShape 2" descr="http://webdirect.at.ua/_nw/0/9795636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571612"/>
            <a:ext cx="4214842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Яростно река ревет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разламывает лед.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домик свой скворец вернулся,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в лесу медведь проснулся.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небе жаворонка трель.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же к нам пришел?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13021727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85721" y="3500438"/>
            <a:ext cx="4200132" cy="2928958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Скругленный прямоугольник 9"/>
          <p:cNvSpPr/>
          <p:nvPr/>
        </p:nvSpPr>
        <p:spPr>
          <a:xfrm>
            <a:off x="5072066" y="1571612"/>
            <a:ext cx="3500462" cy="11430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Апрель с водой, а май с травой.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Апрель начинается при снеге, а кончается при зелени.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Users\User\Desktop\фон\29674dd762939a002d2c0564bef09.jpg"/>
          <p:cNvPicPr>
            <a:picLocks noChangeAspect="1" noChangeArrowheads="1"/>
          </p:cNvPicPr>
          <p:nvPr/>
        </p:nvPicPr>
        <p:blipFill>
          <a:blip r:embed="rId2"/>
          <a:srcRect b="9999"/>
          <a:stretch>
            <a:fillRect/>
          </a:stretch>
        </p:blipFill>
        <p:spPr bwMode="auto">
          <a:xfrm>
            <a:off x="0" y="-1"/>
            <a:ext cx="9144000" cy="6879499"/>
          </a:xfrm>
          <a:prstGeom prst="rect">
            <a:avLst/>
          </a:prstGeom>
          <a:noFill/>
        </p:spPr>
      </p:pic>
      <p:pic>
        <p:nvPicPr>
          <p:cNvPr id="4" name="Содержимое 3" descr="61571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3929066"/>
            <a:ext cx="3720725" cy="2480483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Содержимое 6" descr="img_29035886_5677_1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524773" y="2786058"/>
            <a:ext cx="4371579" cy="2928958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357158" y="214290"/>
            <a:ext cx="8358246" cy="2286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 7 апреля встречают настоящую весну в день Благовещенья. Считается, что с этого дня зима, если окончательно еще и не уходит, то признает свое поражение. С 9 апреля - день Матрены-Наставницы - прилетают чибисы. Трескаются льды на реках, льдины плывут, наступает день прихода Марьи - 14 апреля, а, как поговаривали, Марья пришла - половодье принесла.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User\Desktop\фон\29674dd762939a002d2c0564bef09.jpg"/>
          <p:cNvPicPr>
            <a:picLocks noChangeAspect="1" noChangeArrowheads="1"/>
          </p:cNvPicPr>
          <p:nvPr/>
        </p:nvPicPr>
        <p:blipFill>
          <a:blip r:embed="rId2"/>
          <a:srcRect b="9999"/>
          <a:stretch>
            <a:fillRect/>
          </a:stretch>
        </p:blipFill>
        <p:spPr bwMode="auto">
          <a:xfrm>
            <a:off x="0" y="-1"/>
            <a:ext cx="9144000" cy="68794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85786" y="357166"/>
            <a:ext cx="3929090" cy="621510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что «апрель почками красен»?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(Соки деревьев, согретые весенним солнышком, поднимаются от корней к набухающим почкам. У вербы распушились почки, и хотя листьев еще нет, но все дерево словно окутано желто-зеленым облаком)</a:t>
            </a:r>
          </a:p>
          <a:p>
            <a:pPr>
              <a:buNone/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Какие цветы расцветают в апреле?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(Мать-и-мачеха, подснежники.)</a:t>
            </a:r>
          </a:p>
          <a:p>
            <a:pPr>
              <a:buNone/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Что делают в апреле лесные обитатели?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(В середине апреля медведица с медвежатами вылезает из берлоги. Выходит из норы барсук, у волчицы появляются волчата. Зайчик меняет белую шубку на серую. Белочка тоже меняет серую шубку на рыжую. На лесных проталинах, на сухих пнях греются на солнце ящерицы)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28604"/>
            <a:ext cx="4038600" cy="607223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Какие насекомые появляются в апреле?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(В апреле оживают муравейники, вылетают бабочки, шмели, пчелы и другие насекомые).</a:t>
            </a:r>
          </a:p>
          <a:p>
            <a:pPr>
              <a:buNone/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Какие птицы прилетают в апреле?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(В апреле возвращаются скворцы, трясогузки и жаворонки. А снегири и свиристели улетают на север)</a:t>
            </a:r>
          </a:p>
          <a:p>
            <a:pPr>
              <a:buNone/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Что делают в апреле люди?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(Люди в апреле проращивают семена, готовят почву к посевам, сеют овес, ячмень, просо, подкармливают озимые хлеба. В огородах в конце апреля сеют ранние культуры: укроп, петрушку, морковь, лук)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 descr="C:\Users\User\Desktop\фон\29674dd762939a002d2c0564bef09.jpg"/>
          <p:cNvPicPr>
            <a:picLocks noChangeAspect="1" noChangeArrowheads="1"/>
          </p:cNvPicPr>
          <p:nvPr/>
        </p:nvPicPr>
        <p:blipFill>
          <a:blip r:embed="rId2"/>
          <a:srcRect b="9999"/>
          <a:stretch>
            <a:fillRect/>
          </a:stretch>
        </p:blipFill>
        <p:spPr bwMode="auto">
          <a:xfrm>
            <a:off x="0" y="-1"/>
            <a:ext cx="9144000" cy="687949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14612" y="274638"/>
            <a:ext cx="3857652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n w="1905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Май</a:t>
            </a:r>
            <a:endParaRPr lang="ru-RU" dirty="0">
              <a:ln w="1905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" descr="C:\Users\User\Desktop\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285720" y="3214686"/>
            <a:ext cx="4038600" cy="3230880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0034" y="1428736"/>
            <a:ext cx="3138510" cy="154304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Зеленеет даль полей,</a:t>
            </a:r>
          </a:p>
          <a:p>
            <a:pPr>
              <a:buNone/>
            </a:pPr>
            <a:r>
              <a:rPr lang="ru-RU" dirty="0" smtClean="0"/>
              <a:t>Запевает соловей.</a:t>
            </a:r>
          </a:p>
          <a:p>
            <a:pPr>
              <a:buNone/>
            </a:pPr>
            <a:r>
              <a:rPr lang="ru-RU" dirty="0" smtClean="0"/>
              <a:t>В белый цвет оделся сад,</a:t>
            </a:r>
          </a:p>
          <a:p>
            <a:pPr>
              <a:buNone/>
            </a:pPr>
            <a:r>
              <a:rPr lang="ru-RU" dirty="0" smtClean="0"/>
              <a:t>Птицы первые летят.</a:t>
            </a:r>
          </a:p>
          <a:p>
            <a:pPr>
              <a:buNone/>
            </a:pPr>
            <a:r>
              <a:rPr lang="ru-RU" dirty="0" smtClean="0"/>
              <a:t>Гром грохочет, угадай,</a:t>
            </a:r>
          </a:p>
          <a:p>
            <a:pPr>
              <a:buNone/>
            </a:pPr>
            <a:r>
              <a:rPr lang="ru-RU" dirty="0" smtClean="0"/>
              <a:t>Что за месяц это?</a:t>
            </a:r>
          </a:p>
          <a:p>
            <a:endParaRPr lang="ru-RU" dirty="0"/>
          </a:p>
        </p:txBody>
      </p:sp>
      <p:sp>
        <p:nvSpPr>
          <p:cNvPr id="1026" name="AutoShape 2" descr="весна фото - 0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57488" y="1000108"/>
            <a:ext cx="3500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Травник, цветень 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86446" y="1643050"/>
            <a:ext cx="2500330" cy="13573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Майская трава и голодного кормит.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Черемуха расцвела — холода позвала.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User\Desktop\3223193_large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214686"/>
            <a:ext cx="4319609" cy="2757486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4" descr="priznakivesny1.jpg"/>
          <p:cNvPicPr>
            <a:picLocks noChangeAspect="1"/>
          </p:cNvPicPr>
          <p:nvPr/>
        </p:nvPicPr>
        <p:blipFill>
          <a:blip r:embed="rId2" cstate="print"/>
          <a:srcRect l="17670" t="50221" r="17068"/>
          <a:stretch>
            <a:fillRect/>
          </a:stretch>
        </p:blipFill>
        <p:spPr>
          <a:xfrm>
            <a:off x="0" y="0"/>
            <a:ext cx="9134748" cy="6858000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2214554"/>
            <a:ext cx="3186106" cy="3911609"/>
          </a:xfrm>
          <a:solidFill>
            <a:srgbClr val="92D050"/>
          </a:solidFill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     Расскажите о погоде в мае. (Снег уже давно сошел, дуют теплые ветры, по небу плывут белые облака. Часто бывают грозы. Сверка молния, сердито гремит гром. Майские дожди омывают землю, и природа оживает. После майского дождя в небе часто появляется радуга).</a:t>
            </a:r>
          </a:p>
          <a:p>
            <a:pPr>
              <a:buNone/>
            </a:pPr>
            <a:r>
              <a:rPr lang="ru-RU" dirty="0" smtClean="0"/>
              <a:t>            -Почему май в народе называют «цветень»? (В мае распускаются лесу ландыши, хохлатки, медуницы, мать-и-мачеха. Расцветают деревья и кустарники: тополь, сосна, черемуха, сирень. Цветут плодовые деревья - яблони, вишни, сливы.)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" name="Содержимое 9" descr="i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6314" y="3143248"/>
            <a:ext cx="4038600" cy="3030844"/>
          </a:xfrm>
          <a:prstGeom prst="rect">
            <a:avLst/>
          </a:prstGeom>
          <a:ln w="190500" cap="sq">
            <a:solidFill>
              <a:srgbClr val="00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285720" y="285728"/>
            <a:ext cx="8572560" cy="64294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ysClr val="windowText" lastClr="000000"/>
                </a:solidFill>
              </a:rPr>
              <a:t>"Дождь весенний хлеба поднимает. Дождь в мае лишним не бывает "</a:t>
            </a:r>
            <a:endParaRPr lang="ru-RU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riznakivesny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7670" t="50221" r="17068"/>
          <a:stretch>
            <a:fillRect/>
          </a:stretch>
        </p:blipFill>
        <p:spPr>
          <a:xfrm>
            <a:off x="0" y="0"/>
            <a:ext cx="9134748" cy="6858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gradFill flip="none" rotWithShape="1">
            <a:gsLst>
              <a:gs pos="0">
                <a:srgbClr val="00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  На земле быстро прорастает трава, из почек на ветвях деревьев прорываются молодые листики, каких-то несколько дней и лес не узнать - шумит листвой. Месяц роста травы и зелени так и назвали - </a:t>
            </a:r>
            <a:r>
              <a:rPr lang="ru-RU" dirty="0" err="1" smtClean="0"/>
              <a:t>Травень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riznakivesny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7670" t="50221" r="17068"/>
          <a:stretch>
            <a:fillRect/>
          </a:stretch>
        </p:blipFill>
        <p:spPr>
          <a:xfrm>
            <a:off x="0" y="0"/>
            <a:ext cx="9134748" cy="6858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28" y="285728"/>
            <a:ext cx="3686172" cy="6215106"/>
          </a:xfrm>
          <a:gradFill>
            <a:gsLst>
              <a:gs pos="0">
                <a:srgbClr val="00FF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еще называют май? (Песенником.) Почему?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(Прилетели к нам птицы и поют-заливаются. Самый лучший певец - соловей. Кукует лесу кукушка, свистит иволга, звенят зяблики, громко квакают квакушки, их называют болотными певцами).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-Какие праздники мы отмечаем в мае?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 мая мы отмечаем День Победы нашего народа в войне с фашистской Германией. Вспоминаем воинов, защищавших Отечество.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-Какие у людей весенние работы: в поле, в саду, в огороде?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мае у людей много забот. Надо поле вспахать и засеять, в сад деревья окопать, сухие сучки и ветки подрезать, в огороде приготовить грядки и посеять лук, морковь, свеклу. А на клумбах посадить красивые цветы.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n w="1905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Весна в картинах художников</a:t>
            </a:r>
            <a:endParaRPr lang="ru-RU" b="1" dirty="0">
              <a:ln w="1905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Левитан. «Март»</a:t>
            </a:r>
            <a:endParaRPr lang="ru-RU" dirty="0"/>
          </a:p>
        </p:txBody>
      </p:sp>
      <p:pic>
        <p:nvPicPr>
          <p:cNvPr id="5" name="Содержимое 4" descr="img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459098"/>
            <a:ext cx="4040188" cy="3382841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Саврасов «Грачи прилетели»</a:t>
            </a:r>
            <a:endParaRPr lang="ru-RU" dirty="0"/>
          </a:p>
        </p:txBody>
      </p:sp>
      <p:pic>
        <p:nvPicPr>
          <p:cNvPr id="6" name="Содержимое 5" descr="savrasov-grachi-prileteli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54545" y="2174875"/>
            <a:ext cx="3022735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071670" y="571480"/>
            <a:ext cx="4643470" cy="639762"/>
          </a:xfrm>
        </p:spPr>
        <p:txBody>
          <a:bodyPr/>
          <a:lstStyle/>
          <a:p>
            <a:r>
              <a:rPr lang="ru-RU" dirty="0" smtClean="0"/>
              <a:t>       Левитан «Большая вода».</a:t>
            </a:r>
            <a:endParaRPr lang="ru-RU" dirty="0"/>
          </a:p>
        </p:txBody>
      </p:sp>
      <p:pic>
        <p:nvPicPr>
          <p:cNvPr id="5" name="Picture 2" descr="C:\Users\User\Desktop\vesna-bolshaya-voda-kopiya-kart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857224" y="1428736"/>
            <a:ext cx="7286676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весенний пейзаж ма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5143512"/>
            <a:ext cx="8229600" cy="1214446"/>
          </a:xfrm>
        </p:spPr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за внимание!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180723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Волна 5"/>
          <p:cNvSpPr/>
          <p:nvPr/>
        </p:nvSpPr>
        <p:spPr>
          <a:xfrm>
            <a:off x="357158" y="3143248"/>
            <a:ext cx="3500462" cy="1714512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dirty="0" smtClean="0"/>
              <a:t>Перелетные птицы</a:t>
            </a:r>
            <a:endParaRPr lang="ru-RU" dirty="0"/>
          </a:p>
        </p:txBody>
      </p:sp>
      <p:sp>
        <p:nvSpPr>
          <p:cNvPr id="7" name="Волна 6"/>
          <p:cNvSpPr/>
          <p:nvPr/>
        </p:nvSpPr>
        <p:spPr>
          <a:xfrm>
            <a:off x="5643570" y="3786190"/>
            <a:ext cx="3286148" cy="1714512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dirty="0" smtClean="0"/>
              <a:t>Весна в картинах художников</a:t>
            </a:r>
            <a:endParaRPr lang="ru-RU" dirty="0"/>
          </a:p>
        </p:txBody>
      </p:sp>
      <p:sp>
        <p:nvSpPr>
          <p:cNvPr id="8" name="Волна 7"/>
          <p:cNvSpPr/>
          <p:nvPr/>
        </p:nvSpPr>
        <p:spPr>
          <a:xfrm>
            <a:off x="357158" y="0"/>
            <a:ext cx="3500462" cy="1714512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Признаки весны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Волна 8"/>
          <p:cNvSpPr/>
          <p:nvPr/>
        </p:nvSpPr>
        <p:spPr>
          <a:xfrm>
            <a:off x="2857488" y="1785926"/>
            <a:ext cx="3500462" cy="1714512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месяцы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Волна 9"/>
          <p:cNvSpPr/>
          <p:nvPr/>
        </p:nvSpPr>
        <p:spPr>
          <a:xfrm>
            <a:off x="5143504" y="214290"/>
            <a:ext cx="3500462" cy="1714512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dirty="0" smtClean="0"/>
              <a:t>пословицы</a:t>
            </a:r>
            <a:endParaRPr lang="ru-RU" dirty="0"/>
          </a:p>
        </p:txBody>
      </p:sp>
      <p:sp>
        <p:nvSpPr>
          <p:cNvPr id="11" name="Волна 10"/>
          <p:cNvSpPr/>
          <p:nvPr/>
        </p:nvSpPr>
        <p:spPr>
          <a:xfrm>
            <a:off x="2428860" y="4929198"/>
            <a:ext cx="3500462" cy="1714512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dirty="0" smtClean="0"/>
              <a:t>Первоцветы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4359251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Приметы весны</a:t>
            </a:r>
            <a:endParaRPr lang="ru-RU" b="1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Содержимое 6" descr="vesna-prishla_1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8" name="Скругленный прямоугольник 7"/>
          <p:cNvSpPr/>
          <p:nvPr/>
        </p:nvSpPr>
        <p:spPr>
          <a:xfrm>
            <a:off x="428596" y="1928802"/>
            <a:ext cx="4071966" cy="40005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Солнышко пригревает сильнее, сосульки начинают таять, звенит весенняя капель, бегут, журчат ручьи. Появляются проталины. На деревьях и кустарниках набухают почки. Раскрываются весенние цветы. Просыпаются насекомые. Возвращаются перелетные птицы).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5" descr="img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User\Desktop\фон\180723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n w="1905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Пословицы и поговорки о весне</a:t>
            </a:r>
            <a:endParaRPr lang="ru-RU" b="1" dirty="0">
              <a:ln w="1905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4357686" y="1571612"/>
            <a:ext cx="3929090" cy="1785950"/>
          </a:xfrm>
          <a:prstGeom prst="cloudCallou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Весна красна цветами, а осень — пирогами.</a:t>
            </a:r>
            <a:endParaRPr lang="ru-RU" sz="20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2786058"/>
            <a:ext cx="4038600" cy="2114551"/>
          </a:xfrm>
          <a:prstGeom prst="cloudCallou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Весной — ведро воды, ложка грязи; осенью — ложка воды, ведро грязи.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286248" y="4429132"/>
            <a:ext cx="4038600" cy="1757363"/>
          </a:xfrm>
          <a:prstGeom prst="cloudCallou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Весною сверху печет, а снизу морозит.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n w="1905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Труд в природе</a:t>
            </a:r>
            <a:endParaRPr lang="ru-RU" b="1" dirty="0">
              <a:ln w="1905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Содержимое 4" descr="clip_image1111111100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28860" y="1643050"/>
            <a:ext cx="4071966" cy="4357718"/>
          </a:xfrm>
        </p:spPr>
      </p:pic>
      <p:pic>
        <p:nvPicPr>
          <p:cNvPr id="6" name="Содержимое 5" descr="i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500298" y="1571612"/>
            <a:ext cx="4000528" cy="4977328"/>
          </a:xfrm>
        </p:spPr>
      </p:pic>
      <p:pic>
        <p:nvPicPr>
          <p:cNvPr id="8" name="Picture 2" descr="C:\Users\User\Desktop\vesnakartinki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571612"/>
            <a:ext cx="4214842" cy="5072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n w="1905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Природа пробуждается</a:t>
            </a:r>
            <a:endParaRPr lang="ru-RU" b="1" dirty="0">
              <a:ln w="1905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2328850" cy="639762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FF00"/>
            </a:solidFill>
          </a:ln>
        </p:spPr>
        <p:txBody>
          <a:bodyPr/>
          <a:lstStyle/>
          <a:p>
            <a:pPr algn="ctr"/>
            <a:r>
              <a:rPr lang="ru-RU" dirty="0" smtClean="0"/>
              <a:t>Март</a:t>
            </a:r>
            <a:endParaRPr lang="ru-RU" dirty="0"/>
          </a:p>
        </p:txBody>
      </p:sp>
      <p:pic>
        <p:nvPicPr>
          <p:cNvPr id="10" name="Содержимое 9" descr="i 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4282" y="2285992"/>
            <a:ext cx="2643206" cy="4071966"/>
          </a:xfrm>
          <a:ln w="57150">
            <a:solidFill>
              <a:srgbClr val="00B050"/>
            </a:solidFill>
          </a:ln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143636" y="1535113"/>
            <a:ext cx="2543164" cy="639762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FF00"/>
            </a:solidFill>
          </a:ln>
        </p:spPr>
        <p:txBody>
          <a:bodyPr/>
          <a:lstStyle/>
          <a:p>
            <a:pPr algn="ctr"/>
            <a:r>
              <a:rPr lang="ru-RU" dirty="0" smtClean="0"/>
              <a:t>Май</a:t>
            </a:r>
            <a:endParaRPr lang="ru-RU" dirty="0"/>
          </a:p>
        </p:txBody>
      </p:sp>
      <p:pic>
        <p:nvPicPr>
          <p:cNvPr id="11" name="Содержимое 10" descr="2624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286116" y="2357430"/>
            <a:ext cx="2571768" cy="4000528"/>
          </a:xfrm>
          <a:ln w="57150">
            <a:solidFill>
              <a:srgbClr val="00B050"/>
            </a:solidFill>
          </a:ln>
        </p:spPr>
      </p:pic>
      <p:sp>
        <p:nvSpPr>
          <p:cNvPr id="9" name="Текст 4"/>
          <p:cNvSpPr txBox="1">
            <a:spLocks/>
          </p:cNvSpPr>
          <p:nvPr/>
        </p:nvSpPr>
        <p:spPr>
          <a:xfrm>
            <a:off x="3214678" y="1500174"/>
            <a:ext cx="2571768" cy="639762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 w="57150">
            <a:solidFill>
              <a:srgbClr val="00FF00"/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dirty="0" smtClean="0"/>
              <a:t>Апрель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746" name="AutoShape 2" descr="http://mir.radosthrist.ru/wp-content/uploads/2012/09/0_58edb_43c64b20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7" name="Picture 3" descr="C:\Users\User\Desktop\0_58edb_43c64b20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357430"/>
            <a:ext cx="2714644" cy="402432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User\Desktop\фон\180723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28992" y="285728"/>
            <a:ext cx="321471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n w="1905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Март</a:t>
            </a:r>
            <a:r>
              <a:rPr lang="ru-RU" b="1" dirty="0" smtClean="0">
                <a:ln w="1905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1905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Зимобор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протальник</a:t>
            </a:r>
            <a:endParaRPr lang="ru-RU" sz="2200" b="1" dirty="0">
              <a:ln w="1905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17316375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85720" y="3571876"/>
            <a:ext cx="4038600" cy="2800096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Содержимое 7" descr="img_35965233_1021_1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786314" y="2928934"/>
            <a:ext cx="4038600" cy="3028950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285720" y="1500174"/>
            <a:ext cx="4000528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Дует теплый южный ветер.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Солнышко все ярче светит,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Снег худеет, мякнет, тает,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Грач горластый прилетает.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за месяц? Кто узнает?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0628" y="1785926"/>
            <a:ext cx="3571900" cy="8572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И в марте мороз на нос садится.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 марте мороз  скрипуч, но не жгуч.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66fb71e3895d36405b539e1680c6919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b="4943"/>
          <a:stretch>
            <a:fillRect/>
          </a:stretch>
        </p:blipFill>
        <p:spPr>
          <a:xfrm>
            <a:off x="0" y="3071810"/>
            <a:ext cx="9144000" cy="378619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214290"/>
            <a:ext cx="8401080" cy="292895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Как вы понимаете пословицу «То снегом сеет, то солнцем греет»? (Март - месяц переменчивый. Еще кружатся последние зимние метели, по ночам бывает холодно. После метели деревья стоят белые, как зимой, а потом подуют теплые ветры - и начинается оттепель).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Что происходит в марте месяце с лесными обитателями? (Медведь все еще спит. Лиса и волк по лесу бродят, добычу высматривают. Барсук прячется в норе, а заяц - под кустами.) Как ведут себя птицы в марте? Весело тинькают синицы, воробьи галдят, ссорятся, делят места для гнезд, а серые вороны строят гнезда и откладывают в них яйца. К концу марта прилетают грачи - вестники весны. 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939</Words>
  <Application>Microsoft Office PowerPoint</Application>
  <PresentationFormat>Экран (4:3)</PresentationFormat>
  <Paragraphs>78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Приметы весны</vt:lpstr>
      <vt:lpstr>Презентация PowerPoint</vt:lpstr>
      <vt:lpstr>Пословицы и поговорки о весне</vt:lpstr>
      <vt:lpstr>Труд в природе</vt:lpstr>
      <vt:lpstr>Природа пробуждается</vt:lpstr>
      <vt:lpstr>Март Зимобор,  протальник</vt:lpstr>
      <vt:lpstr>Презентация PowerPoint</vt:lpstr>
      <vt:lpstr>Апрель  Березень, снегогон </vt:lpstr>
      <vt:lpstr>Презентация PowerPoint</vt:lpstr>
      <vt:lpstr>Презентация PowerPoint</vt:lpstr>
      <vt:lpstr>Май</vt:lpstr>
      <vt:lpstr>Презентация PowerPoint</vt:lpstr>
      <vt:lpstr>Презентация PowerPoint</vt:lpstr>
      <vt:lpstr>Презентация PowerPoint</vt:lpstr>
      <vt:lpstr>Весна в картинах художников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админ</cp:lastModifiedBy>
  <cp:revision>25</cp:revision>
  <dcterms:created xsi:type="dcterms:W3CDTF">2017-02-20T14:55:59Z</dcterms:created>
  <dcterms:modified xsi:type="dcterms:W3CDTF">2022-03-17T11:43:42Z</dcterms:modified>
</cp:coreProperties>
</file>