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57" r:id="rId4"/>
    <p:sldId id="264" r:id="rId5"/>
    <p:sldId id="262" r:id="rId6"/>
    <p:sldId id="270" r:id="rId7"/>
    <p:sldId id="271" r:id="rId8"/>
    <p:sldId id="263" r:id="rId9"/>
    <p:sldId id="267" r:id="rId10"/>
    <p:sldId id="268" r:id="rId11"/>
    <p:sldId id="266" r:id="rId12"/>
    <p:sldId id="265" r:id="rId13"/>
    <p:sldId id="269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91B19"/>
    <a:srgbClr val="F1F0F6"/>
    <a:srgbClr val="845D58"/>
    <a:srgbClr val="6367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20" autoAdjust="0"/>
    <p:restoredTop sz="94660"/>
  </p:normalViewPr>
  <p:slideViewPr>
    <p:cSldViewPr snapToGrid="0">
      <p:cViewPr varScale="1">
        <p:scale>
          <a:sx n="67" d="100"/>
          <a:sy n="67" d="100"/>
        </p:scale>
        <p:origin x="73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4BE60-1556-43CC-8EB2-D3C477A62921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D2BAB-56DF-4F8C-AC6A-3DCF0EC797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7582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4BE60-1556-43CC-8EB2-D3C477A62921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D2BAB-56DF-4F8C-AC6A-3DCF0EC797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9134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4BE60-1556-43CC-8EB2-D3C477A62921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D2BAB-56DF-4F8C-AC6A-3DCF0EC797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3658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4BE60-1556-43CC-8EB2-D3C477A62921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D2BAB-56DF-4F8C-AC6A-3DCF0EC797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4708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4BE60-1556-43CC-8EB2-D3C477A62921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D2BAB-56DF-4F8C-AC6A-3DCF0EC797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5874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4BE60-1556-43CC-8EB2-D3C477A62921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D2BAB-56DF-4F8C-AC6A-3DCF0EC797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1866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4BE60-1556-43CC-8EB2-D3C477A62921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D2BAB-56DF-4F8C-AC6A-3DCF0EC797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22289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4BE60-1556-43CC-8EB2-D3C477A62921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D2BAB-56DF-4F8C-AC6A-3DCF0EC797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2980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4BE60-1556-43CC-8EB2-D3C477A62921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D2BAB-56DF-4F8C-AC6A-3DCF0EC797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9326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4BE60-1556-43CC-8EB2-D3C477A62921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D2BAB-56DF-4F8C-AC6A-3DCF0EC797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2319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4BE60-1556-43CC-8EB2-D3C477A62921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D2BAB-56DF-4F8C-AC6A-3DCF0EC797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0837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A4BE60-1556-43CC-8EB2-D3C477A62921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9D2BAB-56DF-4F8C-AC6A-3DCF0EC797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9980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virtualnyi_logopunkt" TargetMode="External"/><Relationship Id="rId7" Type="http://schemas.openxmlformats.org/officeDocument/2006/relationships/image" Target="../media/image34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32dou.ucoz.org/index/materialy_dlja_roditelej/0-60" TargetMode="External"/><Relationship Id="rId3" Type="http://schemas.openxmlformats.org/officeDocument/2006/relationships/hyperlink" Target="http://32dou.ucoz.org/index/stranica_uchitelja_logopeda/0-57" TargetMode="External"/><Relationship Id="rId7" Type="http://schemas.openxmlformats.org/officeDocument/2006/relationships/hyperlink" Target="http://32dou.ucoz.org/index/interaktivnye_posobija_metodicheskij_material/0-59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32dou.ucoz.org/obrazovanie/rab_gr_2021-22/rabochaja_programma_uchitelja-logopeda_2021-2022_g.pdf" TargetMode="External"/><Relationship Id="rId11" Type="http://schemas.openxmlformats.org/officeDocument/2006/relationships/hyperlink" Target="https://cloud.mail.ru/stock/dVTdJc6F1Ugw8uiNBhePZBBe" TargetMode="External"/><Relationship Id="rId5" Type="http://schemas.openxmlformats.org/officeDocument/2006/relationships/hyperlink" Target="http://32dou.ucoz.org/index/moi_dostizhenija/0-61" TargetMode="External"/><Relationship Id="rId10" Type="http://schemas.openxmlformats.org/officeDocument/2006/relationships/hyperlink" Target="https://vk.com/virtualnyi_logopunkt" TargetMode="External"/><Relationship Id="rId4" Type="http://schemas.openxmlformats.org/officeDocument/2006/relationships/hyperlink" Target="http://32dou.ucoz.org/index/obrazovanie_professionalnaja_perepodgotovka/0-64" TargetMode="External"/><Relationship Id="rId9" Type="http://schemas.openxmlformats.org/officeDocument/2006/relationships/hyperlink" Target="http://32dou.ucoz.org/2022/Sulemenova/ehsse.pdf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32dou.ucoz.org/index/interaktivnye_posobija_metodicheskij_material/0-59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8000" b="-3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7527" y="251151"/>
            <a:ext cx="9144000" cy="1655762"/>
          </a:xfr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>
            <a:scene3d>
              <a:camera prst="orthographicFront"/>
              <a:lightRig rig="threePt" dir="t"/>
            </a:scene3d>
            <a:sp3d contourW="12700">
              <a:contourClr>
                <a:schemeClr val="tx1"/>
              </a:contourClr>
            </a:sp3d>
          </a:bodyPr>
          <a:lstStyle/>
          <a:p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90500" stA="53000" endPos="85000" dist="114300" dir="5400000" sy="-100000" algn="bl" rotWithShape="0"/>
                </a:effectLst>
              </a:rPr>
              <a:t>Муниципальное дошкольное образовательное учреждение</a:t>
            </a:r>
          </a:p>
          <a:p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90500" stA="53000" endPos="85000" dist="114300" dir="5400000" sy="-100000" algn="bl" rotWithShape="0"/>
                </a:effectLst>
              </a:rPr>
              <a:t>«Детский сад № 32 Дзержинского района Волгограда»</a:t>
            </a:r>
            <a:endParaRPr lang="ru-RU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90500" stA="53000" endPos="85000" dist="114300" dir="5400000" sy="-100000" algn="bl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70126" y="1079032"/>
            <a:ext cx="8617855" cy="2154436"/>
          </a:xfrm>
          <a:prstGeom prst="rect">
            <a:avLst/>
          </a:prstGeom>
          <a:noFill/>
          <a:effectLst>
            <a:glow rad="127000">
              <a:schemeClr val="accent1">
                <a:lumMod val="20000"/>
                <a:lumOff val="80000"/>
              </a:schemeClr>
            </a:glow>
            <a:reflection blurRad="292100" stA="45000" endPos="32000" dist="1524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ПОРТФОЛИО</a:t>
            </a:r>
          </a:p>
          <a:p>
            <a:pPr algn="ctr"/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63672E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949" y="2005477"/>
            <a:ext cx="2924422" cy="431775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84704" y="2156250"/>
            <a:ext cx="4256689" cy="3016210"/>
          </a:xfrm>
          <a:prstGeom prst="rect">
            <a:avLst/>
          </a:prstGeom>
          <a:noFill/>
          <a:effectLst>
            <a:glow rad="406400">
              <a:schemeClr val="accent1">
                <a:alpha val="43000"/>
              </a:schemeClr>
            </a:glow>
            <a:reflection stA="87000" endPos="38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5400" dirty="0" err="1" smtClean="0">
                <a:solidFill>
                  <a:schemeClr val="accent5">
                    <a:lumMod val="50000"/>
                  </a:schemeClr>
                </a:solidFill>
              </a:rPr>
              <a:t>Сулеменовой</a:t>
            </a:r>
            <a:r>
              <a:rPr lang="ru-RU" sz="54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pPr algn="ctr"/>
            <a:r>
              <a:rPr lang="ru-RU" sz="5400" dirty="0" smtClean="0">
                <a:solidFill>
                  <a:schemeClr val="accent5">
                    <a:lumMod val="50000"/>
                  </a:schemeClr>
                </a:solidFill>
              </a:rPr>
              <a:t>Татьяны </a:t>
            </a:r>
          </a:p>
          <a:p>
            <a:pPr algn="ctr"/>
            <a:r>
              <a:rPr lang="ru-RU" sz="5400" dirty="0" smtClean="0">
                <a:solidFill>
                  <a:schemeClr val="accent5">
                    <a:lumMod val="50000"/>
                  </a:schemeClr>
                </a:solidFill>
              </a:rPr>
              <a:t>Сергеевны</a:t>
            </a:r>
          </a:p>
          <a:p>
            <a:pPr algn="ctr"/>
            <a:r>
              <a:rPr lang="ru-RU" sz="2800" b="1" dirty="0">
                <a:solidFill>
                  <a:schemeClr val="accent5">
                    <a:lumMod val="50000"/>
                  </a:schemeClr>
                </a:solidFill>
              </a:rPr>
              <a:t>у</a:t>
            </a: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чителя-логопеда</a:t>
            </a:r>
            <a:endParaRPr lang="ru-RU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77770" y="6323227"/>
            <a:ext cx="3363623" cy="369332"/>
          </a:xfrm>
          <a:prstGeom prst="rect">
            <a:avLst/>
          </a:prstGeom>
          <a:noFill/>
          <a:effectLst>
            <a:reflection stA="45000" endPos="22000" dist="50800" dir="5400000" sy="-100000" algn="bl" rotWithShape="0"/>
          </a:effectLst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2020 -2022 уч. года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69733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3000" b="-8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102" y="196662"/>
            <a:ext cx="2860636" cy="429292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0612" y="2343124"/>
            <a:ext cx="2583704" cy="429292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5897" y="196662"/>
            <a:ext cx="3281858" cy="544789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173922" y="5472112"/>
            <a:ext cx="3571875" cy="923330"/>
          </a:xfrm>
          <a:prstGeom prst="rect">
            <a:avLst/>
          </a:prstGeom>
          <a:solidFill>
            <a:srgbClr val="845D5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Презентация «Работа с балансировочной доской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Бильгоу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47448" y="4057650"/>
            <a:ext cx="2179386" cy="1200329"/>
          </a:xfrm>
          <a:prstGeom prst="rect">
            <a:avLst/>
          </a:prstGeom>
          <a:solidFill>
            <a:srgbClr val="845D5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Презентации на лексические темы «Животные, «Школа»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92283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3000" b="-8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082" y="-739778"/>
            <a:ext cx="9144000" cy="2387600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Мониторинг уровней речевого развития детей в комбинированной группе для детей с тяжелыми нарушениями речи</a:t>
            </a:r>
            <a:endParaRPr lang="ru-RU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932" y="1647822"/>
            <a:ext cx="3168134" cy="442450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989" y="1608716"/>
            <a:ext cx="2894917" cy="446361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186488" y="4834676"/>
            <a:ext cx="2928938" cy="923330"/>
          </a:xfrm>
          <a:prstGeom prst="rect">
            <a:avLst/>
          </a:prstGeom>
          <a:solidFill>
            <a:srgbClr val="845D5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Критерии оценивания речевого развития детей </a:t>
            </a:r>
          </a:p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5-6 лет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731253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3000" b="-8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51758" y="-1324394"/>
            <a:ext cx="9144000" cy="2387600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Динамика уровней речевого развития по итогам проделанной работы</a:t>
            </a:r>
            <a:endParaRPr lang="ru-RU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7466" y="1804589"/>
            <a:ext cx="4682168" cy="307633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529645" y="345944"/>
            <a:ext cx="4393739" cy="630794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180933" y="4700587"/>
            <a:ext cx="2991892" cy="1200329"/>
          </a:xfrm>
          <a:prstGeom prst="rect">
            <a:avLst/>
          </a:prstGeom>
          <a:solidFill>
            <a:srgbClr val="845D5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Отмечается положительная динамика по итогам проделанной коррекционной работы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92578" y="5567298"/>
            <a:ext cx="3657600" cy="369332"/>
          </a:xfrm>
          <a:prstGeom prst="rect">
            <a:avLst/>
          </a:prstGeom>
          <a:solidFill>
            <a:srgbClr val="845D5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Диагностические данные (баллы)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524698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3000" b="-8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94621" y="-1761739"/>
            <a:ext cx="9144000" cy="2387600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Блог «Виртуальный </a:t>
            </a:r>
            <a:r>
              <a:rPr lang="ru-RU" sz="36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логопункт</a:t>
            </a:r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ru-RU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92057" y="5237753"/>
            <a:ext cx="3793798" cy="1200329"/>
          </a:xfrm>
          <a:prstGeom prst="rect">
            <a:avLst/>
          </a:prstGeom>
          <a:solidFill>
            <a:srgbClr val="845D58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 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«Виртуальный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логопункт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доступен по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ссылке в социальной сети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Вконтакте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ru-RU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6071557" y="5569442"/>
            <a:ext cx="2486025" cy="923330"/>
          </a:xfrm>
          <a:prstGeom prst="rect">
            <a:avLst/>
          </a:prstGeo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591B19"/>
                </a:solidFill>
              </a:rPr>
              <a:t> </a:t>
            </a:r>
            <a:r>
              <a:rPr lang="ru-RU" dirty="0" err="1">
                <a:solidFill>
                  <a:srgbClr val="591B19"/>
                </a:solidFill>
              </a:rPr>
              <a:t>ВКонтакте</a:t>
            </a:r>
            <a:r>
              <a:rPr lang="ru-RU" dirty="0">
                <a:solidFill>
                  <a:srgbClr val="591B19"/>
                </a:solidFill>
              </a:rPr>
              <a:t> —</a:t>
            </a:r>
            <a:r>
              <a:rPr lang="ru-RU" dirty="0"/>
              <a:t> </a:t>
            </a:r>
            <a:r>
              <a:rPr lang="ru-RU" u="sng" dirty="0">
                <a:hlinkClick r:id="rId3"/>
              </a:rPr>
              <a:t>Виртуальный </a:t>
            </a:r>
            <a:r>
              <a:rPr lang="ru-RU" u="sng" dirty="0" err="1">
                <a:hlinkClick r:id="rId3"/>
              </a:rPr>
              <a:t>логопункт</a:t>
            </a:r>
            <a:r>
              <a:rPr lang="ru-RU" u="sng" dirty="0">
                <a:hlinkClick r:id="rId3"/>
              </a:rPr>
              <a:t> (vk.com)</a:t>
            </a:r>
            <a:r>
              <a:rPr lang="ru-RU" dirty="0"/>
              <a:t> 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354" y="4712192"/>
            <a:ext cx="857250" cy="85725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272" y="366357"/>
            <a:ext cx="2587377" cy="444277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429" y="1154781"/>
            <a:ext cx="1864652" cy="312687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87"/>
          <a:stretch/>
        </p:blipFill>
        <p:spPr>
          <a:xfrm>
            <a:off x="4589451" y="2051928"/>
            <a:ext cx="1479176" cy="2229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98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3000" b="-8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40221" y="-1494713"/>
            <a:ext cx="9144000" cy="2387600"/>
          </a:xfrm>
          <a:effectLst>
            <a:reflection blurRad="88900" endPos="37000" dir="5400000" sy="-100000" algn="bl" rotWithShape="0"/>
          </a:effectLst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Содержание портфолио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666" y="892887"/>
            <a:ext cx="10557643" cy="5550777"/>
          </a:xfrm>
          <a:solidFill>
            <a:srgbClr val="F1F0F6"/>
          </a:solidFill>
          <a:effectLst>
            <a:reflection blurRad="63500" stA="50000" endA="300" endPos="55000" dist="139700" dir="5400000" sy="-100000" algn="bl" rotWithShape="0"/>
          </a:effectLst>
        </p:spPr>
        <p:txBody>
          <a:bodyPr>
            <a:normAutofit fontScale="32500" lnSpcReduction="20000"/>
            <a:scene3d>
              <a:camera prst="orthographicFront"/>
              <a:lightRig rig="threePt" dir="t"/>
            </a:scene3d>
            <a:sp3d contourW="12700">
              <a:contourClr>
                <a:srgbClr val="002060"/>
              </a:contourClr>
            </a:sp3d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5600" dirty="0" smtClean="0">
                <a:solidFill>
                  <a:srgbClr val="591B19"/>
                </a:solidFill>
              </a:rPr>
              <a:t>Визитная </a:t>
            </a:r>
            <a:r>
              <a:rPr lang="ru-RU" sz="5600" dirty="0">
                <a:solidFill>
                  <a:srgbClr val="591B19"/>
                </a:solidFill>
              </a:rPr>
              <a:t>карточка педагога (образование, специальность, стаж </a:t>
            </a:r>
            <a:r>
              <a:rPr lang="ru-RU" sz="5600" dirty="0" smtClean="0">
                <a:solidFill>
                  <a:srgbClr val="591B19"/>
                </a:solidFill>
              </a:rPr>
              <a:t>работы)</a:t>
            </a:r>
            <a:r>
              <a:rPr lang="en-US" sz="5600" dirty="0" smtClean="0">
                <a:solidFill>
                  <a:srgbClr val="591B19"/>
                </a:solidFill>
              </a:rPr>
              <a:t> </a:t>
            </a:r>
            <a:r>
              <a:rPr lang="ru-RU" sz="5600" dirty="0">
                <a:hlinkClick r:id="rId3"/>
              </a:rPr>
              <a:t>Детский сад №32 Дзержинского района Волг - Страница учителя-логопеда (ucoz.org</a:t>
            </a:r>
            <a:r>
              <a:rPr lang="ru-RU" sz="5600" dirty="0" smtClean="0">
                <a:hlinkClick r:id="rId3"/>
              </a:rPr>
              <a:t>)</a:t>
            </a:r>
            <a:endParaRPr lang="en-US" sz="5600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5600" dirty="0" smtClean="0">
                <a:solidFill>
                  <a:srgbClr val="591B19"/>
                </a:solidFill>
              </a:rPr>
              <a:t>Дополнительное образование, повышение квалификации</a:t>
            </a:r>
            <a:r>
              <a:rPr lang="en-US" sz="5600" dirty="0" smtClean="0">
                <a:solidFill>
                  <a:srgbClr val="591B19"/>
                </a:solidFill>
              </a:rPr>
              <a:t> - </a:t>
            </a:r>
            <a:r>
              <a:rPr lang="ru-RU" sz="5600" dirty="0" smtClean="0">
                <a:hlinkClick r:id="rId4"/>
              </a:rPr>
              <a:t>Детский сад №32 Дзержинского района Волг - Образование, профессиональная переподготовка (ucoz.org)</a:t>
            </a:r>
            <a:endParaRPr lang="ru-RU" sz="5600" dirty="0" smtClean="0">
              <a:solidFill>
                <a:srgbClr val="591B19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5600" dirty="0" smtClean="0">
                <a:solidFill>
                  <a:srgbClr val="591B19"/>
                </a:solidFill>
              </a:rPr>
              <a:t>Социально-профессиональная </a:t>
            </a:r>
            <a:r>
              <a:rPr lang="ru-RU" sz="5600" dirty="0">
                <a:solidFill>
                  <a:srgbClr val="591B19"/>
                </a:solidFill>
              </a:rPr>
              <a:t>активность (работа по распространению собственного педагогического  опыта, участие в конкурсных </a:t>
            </a:r>
            <a:r>
              <a:rPr lang="ru-RU" sz="5600" dirty="0" smtClean="0">
                <a:solidFill>
                  <a:srgbClr val="591B19"/>
                </a:solidFill>
              </a:rPr>
              <a:t>мероприятиях</a:t>
            </a:r>
            <a:r>
              <a:rPr lang="ru-RU" sz="5600" dirty="0">
                <a:solidFill>
                  <a:srgbClr val="591B19"/>
                </a:solidFill>
              </a:rPr>
              <a:t> </a:t>
            </a:r>
            <a:r>
              <a:rPr lang="ru-RU" sz="5600" dirty="0" smtClean="0">
                <a:solidFill>
                  <a:srgbClr val="591B19"/>
                </a:solidFill>
              </a:rPr>
              <a:t>- </a:t>
            </a:r>
            <a:r>
              <a:rPr lang="ru-RU" sz="5600" dirty="0">
                <a:hlinkClick r:id="rId5"/>
              </a:rPr>
              <a:t>Детский сад №32 Дзержинского района Волг - Мои достижения (ucoz.org)</a:t>
            </a:r>
            <a:endParaRPr lang="ru-RU" sz="5600" dirty="0" smtClean="0">
              <a:solidFill>
                <a:srgbClr val="591B19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5600" dirty="0" smtClean="0">
                <a:solidFill>
                  <a:srgbClr val="591B19"/>
                </a:solidFill>
              </a:rPr>
              <a:t>Результаты проектной деятельности (слайд № 6, №7)</a:t>
            </a:r>
            <a:endParaRPr lang="en-US" sz="5600" dirty="0" smtClean="0">
              <a:solidFill>
                <a:srgbClr val="591B19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5600" dirty="0" smtClean="0">
                <a:solidFill>
                  <a:srgbClr val="591B19"/>
                </a:solidFill>
              </a:rPr>
              <a:t>Рабочая программа учителя-логопеда – </a:t>
            </a:r>
            <a:r>
              <a:rPr lang="en-US" sz="5600" dirty="0">
                <a:hlinkClick r:id="rId6"/>
              </a:rPr>
              <a:t>rabochaja_programma_uchitelja-logopeda_2021-2022_g.pdf (ucoz.org)</a:t>
            </a:r>
            <a:endParaRPr lang="ru-RU" sz="5600" dirty="0" smtClean="0">
              <a:solidFill>
                <a:srgbClr val="591B19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5600" dirty="0" smtClean="0">
                <a:solidFill>
                  <a:srgbClr val="591B19"/>
                </a:solidFill>
              </a:rPr>
              <a:t>Внедрение </a:t>
            </a:r>
            <a:r>
              <a:rPr lang="ru-RU" sz="5600" dirty="0">
                <a:solidFill>
                  <a:srgbClr val="591B19"/>
                </a:solidFill>
              </a:rPr>
              <a:t>инновационных технологий (использование ИКТ в работе</a:t>
            </a:r>
            <a:r>
              <a:rPr lang="ru-RU" sz="5600" dirty="0" smtClean="0">
                <a:solidFill>
                  <a:srgbClr val="591B19"/>
                </a:solidFill>
              </a:rPr>
              <a:t>) - </a:t>
            </a:r>
            <a:r>
              <a:rPr lang="ru-RU" sz="5600" dirty="0">
                <a:hlinkClick r:id="rId7"/>
              </a:rPr>
              <a:t>Детский сад №32 Дзержинского района Волг - Интерактивные пособия, методический материал (ucoz.org)</a:t>
            </a:r>
            <a:endParaRPr lang="ru-RU" sz="5600" dirty="0">
              <a:solidFill>
                <a:srgbClr val="591B19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5600" dirty="0">
                <a:solidFill>
                  <a:srgbClr val="591B19"/>
                </a:solidFill>
              </a:rPr>
              <a:t>Мониторинг уровней речевого развития. Итоги работы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5600" dirty="0" smtClean="0">
                <a:solidFill>
                  <a:srgbClr val="591B19"/>
                </a:solidFill>
              </a:rPr>
              <a:t>Консультационный </a:t>
            </a:r>
            <a:r>
              <a:rPr lang="ru-RU" sz="5600" dirty="0">
                <a:solidFill>
                  <a:srgbClr val="591B19"/>
                </a:solidFill>
              </a:rPr>
              <a:t>материал </a:t>
            </a:r>
            <a:r>
              <a:rPr lang="ru-RU" sz="5600" dirty="0" smtClean="0">
                <a:solidFill>
                  <a:srgbClr val="591B19"/>
                </a:solidFill>
              </a:rPr>
              <a:t>- </a:t>
            </a:r>
            <a:r>
              <a:rPr lang="ru-RU" sz="5600" dirty="0">
                <a:hlinkClick r:id="rId8"/>
              </a:rPr>
              <a:t>Детский сад №32 Дзержинского района Волг - Материалы для родителей (ucoz.org)</a:t>
            </a:r>
            <a:endParaRPr lang="ru-RU" sz="5600" dirty="0" smtClean="0">
              <a:solidFill>
                <a:srgbClr val="591B19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5600" dirty="0" smtClean="0">
                <a:solidFill>
                  <a:srgbClr val="591B19"/>
                </a:solidFill>
              </a:rPr>
              <a:t>Эссе «Дефектолог-профессия на века?!» - </a:t>
            </a:r>
            <a:r>
              <a:rPr lang="en-US" sz="5600" dirty="0">
                <a:hlinkClick r:id="rId9"/>
              </a:rPr>
              <a:t>Microsoft Word - -AA5 5D5:B&gt;;&gt;3 -?@&gt;D5AA8O =0 25:0.docx (ucoz.org)</a:t>
            </a:r>
            <a:endParaRPr lang="en-US" sz="5600" dirty="0" smtClean="0">
              <a:solidFill>
                <a:srgbClr val="591B19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5600" dirty="0" smtClean="0">
                <a:solidFill>
                  <a:srgbClr val="591B19"/>
                </a:solidFill>
              </a:rPr>
              <a:t>Блог «Виртуальный </a:t>
            </a:r>
            <a:r>
              <a:rPr lang="ru-RU" sz="5600" dirty="0" err="1" smtClean="0">
                <a:solidFill>
                  <a:srgbClr val="591B19"/>
                </a:solidFill>
              </a:rPr>
              <a:t>логопункт</a:t>
            </a:r>
            <a:r>
              <a:rPr lang="ru-RU" sz="5600" dirty="0" smtClean="0">
                <a:solidFill>
                  <a:srgbClr val="591B19"/>
                </a:solidFill>
              </a:rPr>
              <a:t>» - </a:t>
            </a:r>
            <a:r>
              <a:rPr lang="ru-RU" sz="5600" dirty="0">
                <a:hlinkClick r:id="rId10"/>
              </a:rPr>
              <a:t>Виртуальный </a:t>
            </a:r>
            <a:r>
              <a:rPr lang="ru-RU" sz="5600" dirty="0" err="1">
                <a:hlinkClick r:id="rId10"/>
              </a:rPr>
              <a:t>логопункт</a:t>
            </a:r>
            <a:r>
              <a:rPr lang="ru-RU" sz="5600" dirty="0">
                <a:hlinkClick r:id="rId10"/>
              </a:rPr>
              <a:t> (</a:t>
            </a:r>
            <a:r>
              <a:rPr lang="en-US" sz="5600" dirty="0">
                <a:hlinkClick r:id="rId10"/>
              </a:rPr>
              <a:t>vk.com</a:t>
            </a:r>
            <a:r>
              <a:rPr lang="en-US" sz="5600" dirty="0" smtClean="0">
                <a:hlinkClick r:id="rId10"/>
              </a:rPr>
              <a:t>)</a:t>
            </a:r>
            <a:r>
              <a:rPr lang="ru-RU" sz="5600" dirty="0" smtClean="0"/>
              <a:t>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5600" dirty="0" smtClean="0">
                <a:solidFill>
                  <a:srgbClr val="591B19"/>
                </a:solidFill>
              </a:rPr>
              <a:t>Педагогическая практика (метод работы) - </a:t>
            </a:r>
            <a:r>
              <a:rPr lang="ru-RU" sz="4900" dirty="0">
                <a:hlinkClick r:id="rId11"/>
              </a:rPr>
              <a:t>Почтовые вложения / Облако </a:t>
            </a:r>
            <a:r>
              <a:rPr lang="en-US" sz="4900" dirty="0" smtClean="0">
                <a:hlinkClick r:id="rId11"/>
              </a:rPr>
              <a:t>Mail.ru</a:t>
            </a:r>
            <a:r>
              <a:rPr lang="ru-RU" sz="4900" dirty="0" smtClean="0"/>
              <a:t> </a:t>
            </a:r>
            <a:endParaRPr lang="ru-RU" sz="49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ru-RU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13658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3000" b="-8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-927154"/>
            <a:ext cx="9144000" cy="2387600"/>
          </a:xfrm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Образование, специальность, стаж работы</a:t>
            </a:r>
            <a:endParaRPr lang="ru-RU" sz="44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2049" y="4926856"/>
            <a:ext cx="7186613" cy="1477328"/>
          </a:xfrm>
          <a:prstGeom prst="rect">
            <a:avLst/>
          </a:prstGeom>
          <a:solidFill>
            <a:srgbClr val="845D5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Образование: высшее, Волгоградский государственный педагогический университет, 2015г.; специальность Коррекционная педагогика, квалификация Учитель-дефектолог, Учитель-логопед</a:t>
            </a:r>
          </a:p>
          <a:p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Назначена на занимаемую должность: 01.09.2020г.</a:t>
            </a:r>
          </a:p>
          <a:p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Педагогический стаж: 6 лет 11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месяцев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90" y="1048871"/>
            <a:ext cx="3742466" cy="271630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5260" y="2867019"/>
            <a:ext cx="3948062" cy="279850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8634" y="1624282"/>
            <a:ext cx="3703348" cy="2801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467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3000" b="-8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37267" y="-1103559"/>
            <a:ext cx="9377363" cy="2207117"/>
          </a:xfrm>
        </p:spPr>
        <p:txBody>
          <a:bodyPr>
            <a:normAutofit/>
          </a:bodyPr>
          <a:lstStyle/>
          <a:p>
            <a:pPr marL="342900" indent="-342900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Дополнительное образование, повышение квалификации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844" y="1103558"/>
            <a:ext cx="2885240" cy="394285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5754" y="3603811"/>
            <a:ext cx="4867836" cy="200737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8261" y="1103558"/>
            <a:ext cx="2883214" cy="39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433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3000" b="-8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48000" y="-958685"/>
            <a:ext cx="9144000" cy="2387600"/>
          </a:xfrm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Социально-профессиональная активность</a:t>
            </a:r>
            <a:endParaRPr lang="ru-RU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774" y="1613946"/>
            <a:ext cx="2864098" cy="376840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6266" y="1613947"/>
            <a:ext cx="2786998" cy="376840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9528" y="1613947"/>
            <a:ext cx="2754882" cy="376840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115425" y="5243512"/>
            <a:ext cx="2728912" cy="923330"/>
          </a:xfrm>
          <a:prstGeom prst="rect">
            <a:avLst/>
          </a:prstGeom>
          <a:solidFill>
            <a:srgbClr val="845D5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Выступление на районных методических объединениях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95512" y="5238154"/>
            <a:ext cx="2582664" cy="646331"/>
          </a:xfrm>
          <a:prstGeom prst="rect">
            <a:avLst/>
          </a:prstGeom>
          <a:solidFill>
            <a:srgbClr val="845D5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Свидетельство эксперта ФГОС РОССИИ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9434" y="5238154"/>
            <a:ext cx="2900925" cy="923330"/>
          </a:xfrm>
          <a:prstGeom prst="rect">
            <a:avLst/>
          </a:prstGeom>
          <a:solidFill>
            <a:srgbClr val="845D5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Участие в социально-значимом мероприятии «Яркий МИР»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374086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3000" b="-8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48000" y="-1458748"/>
            <a:ext cx="9144000" cy="2387600"/>
          </a:xfrm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Результаты проектной деятельности</a:t>
            </a:r>
            <a:endParaRPr lang="ru-RU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95450" y="3152179"/>
            <a:ext cx="6696488" cy="2862322"/>
          </a:xfrm>
          <a:prstGeom prst="rect">
            <a:avLst/>
          </a:prstGeom>
          <a:solidFill>
            <a:srgbClr val="845D5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Участие в реализации региональных  проектов  в рамках национальных проектов «Образование» и «Демография»: </a:t>
            </a:r>
          </a:p>
          <a:p>
            <a:pPr lvl="0"/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Участие в реализации мероприятий регионального проекта «Поддержка семей, имеющих детей» (национальный проект «Образование») –оказание консультативной и методической помощи родителям (законным представителям), приказ МОУ детский сад № 32 от 01.09.2021 № 118 «Об организации работы по оказанию услуг психолого-педагогической, методической и консультативной помощи родителям (законным представителям), имеющих детей.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039" y="2606622"/>
            <a:ext cx="3953435" cy="395343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039" y="170474"/>
            <a:ext cx="4276411" cy="4276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1419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3000" b="-8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48000" y="-1458748"/>
            <a:ext cx="9144000" cy="2387600"/>
          </a:xfrm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Результаты проектной деятельности</a:t>
            </a:r>
            <a:endParaRPr lang="ru-RU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22505" y="3472924"/>
            <a:ext cx="6696488" cy="2862322"/>
          </a:xfrm>
          <a:prstGeom prst="rect">
            <a:avLst/>
          </a:prstGeom>
          <a:solidFill>
            <a:srgbClr val="845D5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Участие в реализации мероприятий по созданию дополнительных мест для детей в возрасте от 2 мес. до 3 лет в рамках регионального проекта «Содействие занятости женщин - создание условий дошкольного образования для детей в возрасте до трех лет» (национальный проект «Демография) – открытие нового дошкольного учреждения МОУ детский сад № 32 (здание 2), участие в формировании групп компенсирующей и комбинированной направленности для детей с ОВЗ в новом дошкольном учреждении (приказ от 19.05.2020г. № 03/263 ТУ ДОАВ)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039" y="2606622"/>
            <a:ext cx="3953435" cy="395343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039" y="170474"/>
            <a:ext cx="4276411" cy="427641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9386" y="928852"/>
            <a:ext cx="3207144" cy="239516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39039186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3000" b="-8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50843" y="-1588074"/>
            <a:ext cx="9144000" cy="2387600"/>
          </a:xfrm>
        </p:spPr>
        <p:txBody>
          <a:bodyPr>
            <a:normAutofit/>
          </a:bodyPr>
          <a:lstStyle/>
          <a:p>
            <a:pPr marL="342900" indent="-342900"/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Внедрение инновационных технологий (использование ИКТ в работе)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39796" y="4912138"/>
            <a:ext cx="10528484" cy="1477328"/>
          </a:xfrm>
          <a:prstGeom prst="rect">
            <a:avLst/>
          </a:prstGeom>
          <a:solidFill>
            <a:srgbClr val="F1F0F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591B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период совей работы, активно применила на практике интерактивные методы работы. Разработала интерактивные игры и презентации по лексическим темам.</a:t>
            </a:r>
          </a:p>
          <a:p>
            <a:r>
              <a:rPr lang="ru-RU" b="1" dirty="0" smtClean="0">
                <a:solidFill>
                  <a:srgbClr val="591B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(полная </a:t>
            </a:r>
            <a:r>
              <a:rPr lang="ru-RU" b="1" dirty="0" err="1" smtClean="0">
                <a:solidFill>
                  <a:srgbClr val="591B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медиотека</a:t>
            </a:r>
            <a:r>
              <a:rPr lang="ru-RU" b="1" dirty="0" smtClean="0">
                <a:solidFill>
                  <a:srgbClr val="591B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пособий и игр доступна по ссылке </a:t>
            </a:r>
            <a:r>
              <a:rPr lang="ru-RU" dirty="0">
                <a:hlinkClick r:id="rId3"/>
              </a:rPr>
              <a:t>Детский сад №32 Дзержинского района Волг - Интерактивные пособия, методический материал (ucoz.org</a:t>
            </a:r>
            <a:r>
              <a:rPr lang="ru-RU" dirty="0" smtClean="0">
                <a:hlinkClick r:id="rId3"/>
              </a:rPr>
              <a:t>)</a:t>
            </a:r>
            <a:r>
              <a:rPr lang="ru-RU" dirty="0">
                <a:solidFill>
                  <a:schemeClr val="bg1"/>
                </a:solidFill>
              </a:rPr>
              <a:t>)</a:t>
            </a:r>
            <a:endParaRPr lang="ru-RU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796" y="799526"/>
            <a:ext cx="2929317" cy="350976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2270" y="1121257"/>
            <a:ext cx="3098401" cy="346915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3828" y="1121257"/>
            <a:ext cx="2981885" cy="346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620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3000" b="-8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73" y="268941"/>
            <a:ext cx="2720715" cy="402802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540" y="268941"/>
            <a:ext cx="2749644" cy="402802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139" y="268941"/>
            <a:ext cx="3059206" cy="402802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821345" y="5014912"/>
            <a:ext cx="3724202" cy="923330"/>
          </a:xfrm>
          <a:prstGeom prst="rect">
            <a:avLst/>
          </a:prstGeom>
          <a:solidFill>
            <a:srgbClr val="845D5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Презентация на лексические темы «Профессии», «Птицы», «Электроприборы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3941446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458</TotalTime>
  <Words>571</Words>
  <Application>Microsoft Office PowerPoint</Application>
  <PresentationFormat>Широкоэкранный</PresentationFormat>
  <Paragraphs>49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Тема Office</vt:lpstr>
      <vt:lpstr>Презентация PowerPoint</vt:lpstr>
      <vt:lpstr>Содержание портфолио</vt:lpstr>
      <vt:lpstr>Образование, специальность, стаж работы</vt:lpstr>
      <vt:lpstr>Дополнительное образование, повышение квалификации</vt:lpstr>
      <vt:lpstr>Социально-профессиональная активность</vt:lpstr>
      <vt:lpstr>Результаты проектной деятельности</vt:lpstr>
      <vt:lpstr>Результаты проектной деятельности</vt:lpstr>
      <vt:lpstr>Внедрение инновационных технологий (использование ИКТ в работе)</vt:lpstr>
      <vt:lpstr>Презентация PowerPoint</vt:lpstr>
      <vt:lpstr>Презентация PowerPoint</vt:lpstr>
      <vt:lpstr>Мониторинг уровней речевого развития детей в комбинированной группе для детей с тяжелыми нарушениями речи</vt:lpstr>
      <vt:lpstr>Динамика уровней речевого развития по итогам проделанной работы</vt:lpstr>
      <vt:lpstr>Блог «Виртуальный логопункт»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</dc:creator>
  <cp:lastModifiedBy>админ</cp:lastModifiedBy>
  <cp:revision>34</cp:revision>
  <dcterms:created xsi:type="dcterms:W3CDTF">2022-03-16T08:40:37Z</dcterms:created>
  <dcterms:modified xsi:type="dcterms:W3CDTF">2022-03-23T13:18:27Z</dcterms:modified>
</cp:coreProperties>
</file>