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2"/>
  </p:notesMasterIdLst>
  <p:sldIdLst>
    <p:sldId id="256" r:id="rId2"/>
    <p:sldId id="257" r:id="rId3"/>
    <p:sldId id="261" r:id="rId4"/>
    <p:sldId id="273" r:id="rId5"/>
    <p:sldId id="262" r:id="rId6"/>
    <p:sldId id="264" r:id="rId7"/>
    <p:sldId id="265" r:id="rId8"/>
    <p:sldId id="266" r:id="rId9"/>
    <p:sldId id="267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1" autoAdjust="0"/>
  </p:normalViewPr>
  <p:slideViewPr>
    <p:cSldViewPr>
      <p:cViewPr varScale="1">
        <p:scale>
          <a:sx n="81" d="100"/>
          <a:sy n="81" d="100"/>
        </p:scale>
        <p:origin x="127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5C058-B153-48B4-8430-9246003AFD99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B9595-60DD-4B0F-A61A-0422AE633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9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9CD1-9E9F-45B6-B0D1-C365D1B9CA7F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EAB7-C7FB-428C-AA47-2C5A5B2E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1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9CD1-9E9F-45B6-B0D1-C365D1B9CA7F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EAB7-C7FB-428C-AA47-2C5A5B2E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4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9CD1-9E9F-45B6-B0D1-C365D1B9CA7F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EAB7-C7FB-428C-AA47-2C5A5B2E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9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9CD1-9E9F-45B6-B0D1-C365D1B9CA7F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EAB7-C7FB-428C-AA47-2C5A5B2E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4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9CD1-9E9F-45B6-B0D1-C365D1B9CA7F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EAB7-C7FB-428C-AA47-2C5A5B2E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0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9CD1-9E9F-45B6-B0D1-C365D1B9CA7F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EAB7-C7FB-428C-AA47-2C5A5B2E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48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9CD1-9E9F-45B6-B0D1-C365D1B9CA7F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EAB7-C7FB-428C-AA47-2C5A5B2E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73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9CD1-9E9F-45B6-B0D1-C365D1B9CA7F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EAB7-C7FB-428C-AA47-2C5A5B2E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82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9CD1-9E9F-45B6-B0D1-C365D1B9CA7F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EAB7-C7FB-428C-AA47-2C5A5B2E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62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9CD1-9E9F-45B6-B0D1-C365D1B9CA7F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EAB7-C7FB-428C-AA47-2C5A5B2E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8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9CD1-9E9F-45B6-B0D1-C365D1B9CA7F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EAB7-C7FB-428C-AA47-2C5A5B2E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7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19CD1-9E9F-45B6-B0D1-C365D1B9CA7F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7EAB7-C7FB-428C-AA47-2C5A5B2E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1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" y="-21797"/>
            <a:ext cx="9177791" cy="687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777684"/>
            <a:ext cx="6408712" cy="3961443"/>
          </a:xfrm>
        </p:spPr>
        <p:txBody>
          <a:bodyPr>
            <a:norm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  <a:t>Выполнила Дундукова Кира</a:t>
            </a:r>
          </a:p>
          <a:p>
            <a:pPr algn="r"/>
            <a:endParaRPr lang="ru-RU" sz="2400" dirty="0">
              <a:solidFill>
                <a:schemeClr val="tx1"/>
              </a:solidFill>
              <a:latin typeface="Gabriola" pitchFamily="82" charset="0"/>
              <a:cs typeface="Times New Roman" pitchFamily="18" charset="0"/>
            </a:endParaRPr>
          </a:p>
          <a:p>
            <a:pPr algn="r"/>
            <a:r>
              <a:rPr lang="ru-RU" sz="2400" dirty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  <a:t> Руководитель 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  <a:t>Инструктор по физической культуре 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Gabriola" pitchFamily="82" charset="0"/>
                <a:cs typeface="Times New Roman" pitchFamily="18" charset="0"/>
              </a:rPr>
              <a:t>Дундукова Анжелика Николаевна</a:t>
            </a:r>
            <a:endParaRPr lang="ru-RU" sz="2400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7820" y="476672"/>
            <a:ext cx="609404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Простая, но полезная,</a:t>
            </a:r>
            <a:b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известная</a:t>
            </a:r>
          </a:p>
          <a:p>
            <a:pPr algn="ctr"/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Утренняя Зарядка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2724924"/>
            <a:ext cx="3818204" cy="3704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615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570"/>
            <a:ext cx="9252520" cy="693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0108"/>
            <a:ext cx="8472518" cy="5643602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>
                <a:solidFill>
                  <a:schemeClr val="bg1"/>
                </a:solidFill>
              </a:rPr>
              <a:t>1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   </a:t>
            </a:r>
            <a:r>
              <a:rPr lang="ru-RU" sz="4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Бондин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 И., “Атлас физических упражнений для красоты и   </a:t>
            </a:r>
          </a:p>
          <a:p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здоровья”, М.: Физкультура и спорт, 1990г.</a:t>
            </a:r>
          </a:p>
          <a:p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ru-RU" sz="4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Гордияш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Е.Л., </a:t>
            </a:r>
            <a:r>
              <a:rPr lang="ru-RU" sz="4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Жигульская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И.В. и др. Физическое воспитание в</a:t>
            </a:r>
          </a:p>
          <a:p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школе 2008 г.</a:t>
            </a:r>
          </a:p>
          <a:p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	</a:t>
            </a:r>
            <a:r>
              <a:rPr lang="ru-RU" sz="4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Горкин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А.П. Большой энциклопедический словарь школьника </a:t>
            </a:r>
          </a:p>
          <a:p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1999 г.</a:t>
            </a:r>
          </a:p>
          <a:p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	Добровольского В.К. - М.: Физкультура и спорт, 1974. Физиология </a:t>
            </a:r>
          </a:p>
          <a:p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мышечной деятельности: Учебник для институтов физической</a:t>
            </a:r>
          </a:p>
          <a:p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культуры /Под ред. </a:t>
            </a:r>
            <a:r>
              <a:rPr lang="ru-RU" sz="4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Коца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Я. М. - М.: Физкультура и спорт, 1982. – </a:t>
            </a:r>
          </a:p>
          <a:p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347 с.</a:t>
            </a:r>
          </a:p>
          <a:p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	Микулич П. В., Орлов Л. П., “Гимнастика”, М.: Физкультура и </a:t>
            </a:r>
          </a:p>
          <a:p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спорт, 1959г.</a:t>
            </a:r>
          </a:p>
          <a:p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	</a:t>
            </a:r>
            <a:r>
              <a:rPr lang="ru-RU" sz="4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Солодков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А.С., Сологуб Е.Б. Физиология </a:t>
            </a:r>
            <a:r>
              <a:rPr lang="ru-RU" sz="4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спорта:Учебное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пособие </a:t>
            </a:r>
          </a:p>
          <a:p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/</a:t>
            </a:r>
            <a:r>
              <a:rPr lang="ru-RU" sz="4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СПбГАФК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им. П.Ф. Лесгафта.- СПб., 1999. - 231 с.</a:t>
            </a:r>
          </a:p>
          <a:p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	Учебник инструктора по лечебной физической культуре: Учебник </a:t>
            </a:r>
          </a:p>
          <a:p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для институтов физической культуры /Под ред. </a:t>
            </a:r>
            <a:r>
              <a:rPr lang="ru-RU" sz="4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Зимкина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Н.В. М. - М.: </a:t>
            </a:r>
          </a:p>
          <a:p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Физкультура и спорт, 1982. Физиология человека.</a:t>
            </a:r>
          </a:p>
          <a:p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	Янсон Ю.А. Физическая культура в школе. Научно-педагогический </a:t>
            </a:r>
          </a:p>
          <a:p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аспект. 2009 г.</a:t>
            </a:r>
          </a:p>
          <a:p>
            <a:endParaRPr lang="ru-RU" sz="4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09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01"/>
            <a:ext cx="9180512" cy="688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Gabriola" pitchFamily="82" charset="0"/>
              </a:rPr>
              <a:t>Цели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Gabriola" pitchFamily="82" charset="0"/>
              </a:rPr>
              <a:t>Цель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исследования: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выяснить</a:t>
            </a:r>
            <a:r>
              <a:rPr lang="ru-RU" dirty="0">
                <a:latin typeface="Gabriola" pitchFamily="82" charset="0"/>
              </a:rPr>
              <a:t>, какая утренняя физическая зарядка полезна для организма.</a:t>
            </a:r>
          </a:p>
          <a:p>
            <a:pPr marL="0" indent="0">
              <a:buNone/>
            </a:pPr>
            <a:r>
              <a:rPr lang="ru-RU" b="1" dirty="0">
                <a:latin typeface="Gabriola" pitchFamily="82" charset="0"/>
              </a:rPr>
              <a:t>Задачи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Gabriola" pitchFamily="82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Gabriola" pitchFamily="82" charset="0"/>
              </a:rPr>
              <a:t>1.	Ознакомиться и проанализировать  исследования ученых, о пользе и вреде утренней зарядки.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Gabriola" pitchFamily="82" charset="0"/>
              </a:rPr>
              <a:t>2.	Выяснить, что означает  слово «правильная» утренняя физическая зарядка.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Gabriola" pitchFamily="82" charset="0"/>
              </a:rPr>
              <a:t>3.	Составить рекомендации по выполнению правильной утренней зарядки.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Gabriola" pitchFamily="82" charset="0"/>
              </a:rPr>
              <a:t>4.	Провести анкетирование  среди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21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01"/>
            <a:ext cx="9180512" cy="688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0824" y="1435794"/>
            <a:ext cx="5213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>
                <a:latin typeface="Gabriola" pitchFamily="82" charset="0"/>
              </a:rPr>
              <a:t>Предмет исследования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Gabriola" pitchFamily="82" charset="0"/>
              </a:rPr>
              <a:t>физиология  и гигиена человека</a:t>
            </a:r>
          </a:p>
          <a:p>
            <a:pPr marL="0" indent="0">
              <a:buNone/>
            </a:pPr>
            <a:r>
              <a:rPr lang="ru-RU" u="sng" dirty="0">
                <a:latin typeface="Gabriola" pitchFamily="82" charset="0"/>
              </a:rPr>
              <a:t>Объект  исследования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Gabriola" pitchFamily="82" charset="0"/>
              </a:rPr>
              <a:t>утренняя зарядка</a:t>
            </a:r>
          </a:p>
          <a:p>
            <a:pPr marL="0" indent="0">
              <a:buNone/>
            </a:pPr>
            <a:r>
              <a:rPr lang="ru-RU" u="sng" dirty="0">
                <a:latin typeface="Gabriola" pitchFamily="82" charset="0"/>
              </a:rPr>
              <a:t>Гипотеза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Gabriola" pitchFamily="82" charset="0"/>
              </a:rPr>
              <a:t>правильная утренняя зарядка положительно влияет на организм, действует на него оздоравливающе, не причиняя кого-либо вреда.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4" y="1396842"/>
            <a:ext cx="2880320" cy="399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39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9525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latin typeface="Gabriola" pitchFamily="82" charset="0"/>
              </a:rPr>
              <a:t>Физиология пробуждения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8860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latin typeface="Gabriola" pitchFamily="82" charset="0"/>
              </a:rPr>
              <a:t>Необходимо возбудить нервную систему с помощью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Gabriola" pitchFamily="82" charset="0"/>
              </a:rPr>
              <a:t>Интенсивных звуковых сигналов;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Gabriola" pitchFamily="82" charset="0"/>
              </a:rPr>
              <a:t> Интенсивных зрительных сигналов;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Gabriola" pitchFamily="82" charset="0"/>
              </a:rPr>
              <a:t> Интенсивной </a:t>
            </a:r>
            <a:r>
              <a:rPr lang="ru-RU" sz="2800" dirty="0" err="1">
                <a:latin typeface="Gabriola" pitchFamily="82" charset="0"/>
              </a:rPr>
              <a:t>импульсации</a:t>
            </a:r>
            <a:r>
              <a:rPr lang="ru-RU" sz="2800" dirty="0">
                <a:latin typeface="Gabriola" pitchFamily="82" charset="0"/>
              </a:rPr>
              <a:t> от различных органов организма.</a:t>
            </a:r>
          </a:p>
          <a:p>
            <a:pPr algn="ctr">
              <a:buNone/>
            </a:pPr>
            <a:r>
              <a:rPr lang="ru-RU" sz="4000" dirty="0">
                <a:solidFill>
                  <a:srgbClr val="FFFF00"/>
                </a:solidFill>
                <a:latin typeface="Gabriola" pitchFamily="82" charset="0"/>
              </a:rPr>
              <a:t>Задачи зарядки</a:t>
            </a:r>
          </a:p>
          <a:p>
            <a:pPr>
              <a:buFont typeface="Arial" charset="0"/>
              <a:buChar char="•"/>
            </a:pPr>
            <a:r>
              <a:rPr lang="ru-RU" dirty="0">
                <a:latin typeface="Gabriola" pitchFamily="82" charset="0"/>
              </a:rPr>
              <a:t>Устранить последствия сна                          </a:t>
            </a:r>
          </a:p>
          <a:p>
            <a:pPr>
              <a:buFont typeface="Arial" charset="0"/>
              <a:buChar char="•"/>
            </a:pPr>
            <a:r>
              <a:rPr lang="ru-RU" dirty="0">
                <a:latin typeface="Gabriola" pitchFamily="82" charset="0"/>
              </a:rPr>
              <a:t>(отечность, вялость, сонливость);</a:t>
            </a:r>
          </a:p>
          <a:p>
            <a:pPr>
              <a:buFont typeface="Arial" charset="0"/>
              <a:buChar char="•"/>
            </a:pPr>
            <a:r>
              <a:rPr lang="ru-RU" dirty="0">
                <a:latin typeface="Gabriola" pitchFamily="82" charset="0"/>
              </a:rPr>
              <a:t>Увеличить тонус нервной системы;</a:t>
            </a:r>
          </a:p>
          <a:p>
            <a:pPr>
              <a:buFont typeface="Arial" charset="0"/>
              <a:buChar char="•"/>
            </a:pPr>
            <a:r>
              <a:rPr lang="ru-RU" dirty="0">
                <a:latin typeface="Gabriola" pitchFamily="82" charset="0"/>
              </a:rPr>
              <a:t>Усилить работу основных систем организма</a:t>
            </a:r>
          </a:p>
          <a:p>
            <a:pPr algn="ctr">
              <a:buNone/>
            </a:pPr>
            <a:endParaRPr lang="ru-RU" dirty="0">
              <a:solidFill>
                <a:srgbClr val="FFFF00"/>
              </a:solidFill>
              <a:latin typeface="Gabriola" pitchFamily="82" charset="0"/>
            </a:endParaRPr>
          </a:p>
          <a:p>
            <a:pPr algn="ctr">
              <a:buNone/>
            </a:pPr>
            <a:endParaRPr lang="ru-RU" dirty="0">
              <a:solidFill>
                <a:srgbClr val="FFFF00"/>
              </a:solidFill>
              <a:latin typeface="Gabriola" pitchFamily="8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12976"/>
            <a:ext cx="1851763" cy="27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209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01"/>
            <a:ext cx="9180512" cy="688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Gabriola" pitchFamily="82" charset="0"/>
              </a:rPr>
              <a:t>Что нужно знать?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456" y="1408801"/>
            <a:ext cx="8229600" cy="452596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dirty="0">
                <a:latin typeface="Gabriola" pitchFamily="82" charset="0"/>
              </a:rPr>
              <a:t>Утренняя зарядка не предназначена для того, чтобы тренировать организм.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>
                <a:latin typeface="Gabriola" pitchFamily="82" charset="0"/>
              </a:rPr>
              <a:t>Утренняя зарядка исключает использование упражнений на силу и выносливость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140332" cy="2940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4365104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</a:rPr>
              <a:t>нет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096344" cy="2940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16844" y="4474656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00B050"/>
                </a:solidFill>
              </a:rPr>
              <a:t>да</a:t>
            </a:r>
          </a:p>
        </p:txBody>
      </p:sp>
    </p:spTree>
    <p:extLst>
      <p:ext uri="{BB962C8B-B14F-4D97-AF65-F5344CB8AC3E}">
        <p14:creationId xmlns:p14="http://schemas.microsoft.com/office/powerpoint/2010/main" val="286635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02"/>
            <a:ext cx="9360024" cy="688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latin typeface="Gabriola" pitchFamily="82" charset="0"/>
              </a:rPr>
              <a:t>На зарядку становись!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345638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3600" dirty="0">
                <a:latin typeface="Gabriola" pitchFamily="82" charset="0"/>
              </a:rPr>
              <a:t>            Мир дружит с зарядкой!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880065" cy="2162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2598163" cy="1734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2664296" cy="2016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03848" y="3429000"/>
            <a:ext cx="3816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  <a:latin typeface="Gabriola" pitchFamily="82" charset="0"/>
              </a:rPr>
              <a:t>А вы не с нами?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221088"/>
            <a:ext cx="3312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ru-RU" sz="2800" b="1" dirty="0"/>
              <a:t>«</a:t>
            </a:r>
            <a:r>
              <a:rPr lang="ru-RU" sz="2800" b="1" dirty="0">
                <a:latin typeface="Gabriola" pitchFamily="82" charset="0"/>
              </a:rPr>
              <a:t>Зарядку не делаешь! Рискуешь подцепить инфекцию!» </a:t>
            </a:r>
          </a:p>
          <a:p>
            <a:pPr marL="68580" indent="0">
              <a:buNone/>
            </a:pPr>
            <a:r>
              <a:rPr lang="ru-RU" sz="2800" b="1" dirty="0">
                <a:latin typeface="Gabriola" pitchFamily="82" charset="0"/>
              </a:rPr>
              <a:t>– Ложь или реальность?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49080"/>
            <a:ext cx="331236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05064"/>
            <a:ext cx="1939862" cy="2527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7308304" y="4005064"/>
            <a:ext cx="1835696" cy="24482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0527">
            <a:off x="7380516" y="3998727"/>
            <a:ext cx="1795029" cy="231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16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76570"/>
            <a:ext cx="9252521" cy="693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Gabriola" pitchFamily="82" charset="0"/>
              </a:rPr>
              <a:t>Биологические часы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23" y="4502824"/>
            <a:ext cx="7429553" cy="178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664296" cy="2605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1700808"/>
            <a:ext cx="5166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Биологические часы — внутренние генетически запрограммированные ритмические механизмы, служащие для временного упорядочивания биологических функций и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6653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6570"/>
            <a:ext cx="9252521" cy="693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  <a:latin typeface="Gabriola" pitchFamily="82" charset="0"/>
              </a:rPr>
              <a:t>Подходы к выполнению УЗ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>
                <a:latin typeface="Gabriola" pitchFamily="82" charset="0"/>
              </a:rPr>
              <a:t>Длительность – минимально 7-15 минут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err="1">
                <a:latin typeface="Gabriola" pitchFamily="82" charset="0"/>
              </a:rPr>
              <a:t>уровнь</a:t>
            </a:r>
            <a:r>
              <a:rPr lang="ru-RU" sz="2800" dirty="0">
                <a:latin typeface="Gabriola" pitchFamily="82" charset="0"/>
              </a:rPr>
              <a:t> общей физической подготовленности, состоянием здоровья и индивидуальными биологическими ритмами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Gabriola" pitchFamily="82" charset="0"/>
              </a:rPr>
              <a:t>Зарядка не должна приводить к выраженному утомлению организма.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18622"/>
            <a:ext cx="2428677" cy="1781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122" y="4441705"/>
            <a:ext cx="2442357" cy="1858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344" y="3861048"/>
            <a:ext cx="1536700" cy="275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0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602"/>
            <a:ext cx="9180513" cy="688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93610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Gabriola" pitchFamily="82" charset="0"/>
              </a:rPr>
              <a:t>Индивидуальный подход: физическая нагрузка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7498080" cy="56886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>
                <a:latin typeface="Gabriola" pitchFamily="82" charset="0"/>
              </a:rPr>
              <a:t> При разработке комплекса утренней гимнастики необходимо учитывать следующие наиболее важные факторы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Gabriola" pitchFamily="82" charset="0"/>
              </a:rPr>
              <a:t>Состояние здоровья организма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Gabriola" pitchFamily="82" charset="0"/>
              </a:rPr>
              <a:t>Общую физическую подготовленность организма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Gabriola" pitchFamily="82" charset="0"/>
              </a:rPr>
              <a:t>Индивидуальные биологические ритмы организма </a:t>
            </a:r>
          </a:p>
          <a:p>
            <a:pPr algn="ctr">
              <a:buNone/>
            </a:pPr>
            <a:r>
              <a:rPr lang="ru-RU" sz="3500" dirty="0">
                <a:solidFill>
                  <a:srgbClr val="FFFF00"/>
                </a:solidFill>
                <a:latin typeface="Gabriola" pitchFamily="82" charset="0"/>
              </a:rPr>
              <a:t>Особенности каждого организма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	</a:t>
            </a:r>
            <a:r>
              <a:rPr lang="ru-RU" dirty="0">
                <a:latin typeface="Gabriola" pitchFamily="82" charset="0"/>
              </a:rPr>
              <a:t>люди утреннего типа - «жаворонки»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Gabriola" pitchFamily="82" charset="0"/>
              </a:rPr>
              <a:t>	люди дневного типа - «голуби»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Gabriola" pitchFamily="82" charset="0"/>
              </a:rPr>
              <a:t>	люди вечернего типа - «совы»</a:t>
            </a:r>
          </a:p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760"/>
            <a:ext cx="1512168" cy="2197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61048"/>
            <a:ext cx="1872208" cy="2774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056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568</Words>
  <Application>Microsoft Office PowerPoint</Application>
  <PresentationFormat>Экран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Gabriola</vt:lpstr>
      <vt:lpstr>Times New Roman</vt:lpstr>
      <vt:lpstr>Wingdings</vt:lpstr>
      <vt:lpstr>Тема Office</vt:lpstr>
      <vt:lpstr>Презентация PowerPoint</vt:lpstr>
      <vt:lpstr>Цели и задачи</vt:lpstr>
      <vt:lpstr>Презентация PowerPoint</vt:lpstr>
      <vt:lpstr>Физиология пробуждения</vt:lpstr>
      <vt:lpstr>Что нужно знать?</vt:lpstr>
      <vt:lpstr>На зарядку становись!</vt:lpstr>
      <vt:lpstr>Биологические часы</vt:lpstr>
      <vt:lpstr>Подходы к выполнению УЗ</vt:lpstr>
      <vt:lpstr>Индивидуальный подход: физическая нагрузка</vt:lpstr>
      <vt:lpstr>Литература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Простая, но полезная, Всем школьникам известная</dc:title>
  <dc:creator>Admin</dc:creator>
  <cp:lastModifiedBy>Иван</cp:lastModifiedBy>
  <cp:revision>43</cp:revision>
  <dcterms:created xsi:type="dcterms:W3CDTF">2011-01-23T05:49:16Z</dcterms:created>
  <dcterms:modified xsi:type="dcterms:W3CDTF">2020-08-05T12:10:57Z</dcterms:modified>
</cp:coreProperties>
</file>