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64" r:id="rId6"/>
    <p:sldId id="276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61" r:id="rId19"/>
    <p:sldId id="25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0B4E-AAE9-4C50-842D-E7085128831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9E29-3E3A-45C2-B1DE-EFFA5F192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510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0B4E-AAE9-4C50-842D-E7085128831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9E29-3E3A-45C2-B1DE-EFFA5F192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65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0B4E-AAE9-4C50-842D-E7085128831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9E29-3E3A-45C2-B1DE-EFFA5F192EF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9430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0B4E-AAE9-4C50-842D-E7085128831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9E29-3E3A-45C2-B1DE-EFFA5F192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590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0B4E-AAE9-4C50-842D-E7085128831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9E29-3E3A-45C2-B1DE-EFFA5F192EF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6151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0B4E-AAE9-4C50-842D-E7085128831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9E29-3E3A-45C2-B1DE-EFFA5F192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951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0B4E-AAE9-4C50-842D-E7085128831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9E29-3E3A-45C2-B1DE-EFFA5F192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737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0B4E-AAE9-4C50-842D-E7085128831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9E29-3E3A-45C2-B1DE-EFFA5F192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390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0B4E-AAE9-4C50-842D-E7085128831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9E29-3E3A-45C2-B1DE-EFFA5F192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896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0B4E-AAE9-4C50-842D-E7085128831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9E29-3E3A-45C2-B1DE-EFFA5F192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39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0B4E-AAE9-4C50-842D-E7085128831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9E29-3E3A-45C2-B1DE-EFFA5F192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38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0B4E-AAE9-4C50-842D-E7085128831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9E29-3E3A-45C2-B1DE-EFFA5F192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276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0B4E-AAE9-4C50-842D-E7085128831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9E29-3E3A-45C2-B1DE-EFFA5F192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30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0B4E-AAE9-4C50-842D-E7085128831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9E29-3E3A-45C2-B1DE-EFFA5F192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45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0B4E-AAE9-4C50-842D-E7085128831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9E29-3E3A-45C2-B1DE-EFFA5F192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75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0B4E-AAE9-4C50-842D-E7085128831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9E29-3E3A-45C2-B1DE-EFFA5F192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994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00B4E-AAE9-4C50-842D-E7085128831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3FB9E29-3E3A-45C2-B1DE-EFFA5F192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39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ru.wikipedia.org/wiki/%D0%A1%D1%82%D0%B0%D0%BB%D0%B8%D0%BD%D1%81%D0%BA%D0%B8%D0%B9_%D0%B0%D0%BC%D0%BF%D0%B8%D1%8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1%D1%83%D0%BB%D1%8C%D0%B2%D0%B0%D1%80" TargetMode="External"/><Relationship Id="rId7" Type="http://schemas.openxmlformats.org/officeDocument/2006/relationships/hyperlink" Target="https://ru.wikipedia.org/wiki/%D0%9F%D1%80%D0%BE%D1%81%D0%BF%D0%B5%D0%BA%D1%82_%D0%9B%D0%B5%D0%BD%D0%B8%D0%BD%D0%B0_(%D0%92%D0%BE%D0%BB%D0%B3%D0%BE%D0%B3%D1%80%D0%B0%D0%B4)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F%D0%BB%D0%BE%D1%89%D0%B0%D0%B4%D1%8C_%D0%9F%D0%B0%D0%B2%D1%88%D0%B8%D1%85_%D0%B1%D0%BE%D1%80%D1%86%D0%BE%D0%B2_(%D0%92%D0%BE%D0%BB%D0%B3%D0%BE%D0%B3%D1%80%D0%B0%D0%B4)" TargetMode="External"/><Relationship Id="rId5" Type="http://schemas.openxmlformats.org/officeDocument/2006/relationships/hyperlink" Target="https://ru.wikipedia.org/wiki/%D0%9D%D0%B0%D0%B1%D1%80%D0%B5%D0%B6%D0%BD%D0%B0%D1%8F_62-%D0%B9_%D0%90%D1%80%D0%BC%D0%B8%D0%B8_(%D0%92%D0%BE%D0%BB%D0%B3%D0%BE%D0%B3%D1%80%D0%B0%D0%B4)" TargetMode="External"/><Relationship Id="rId4" Type="http://schemas.openxmlformats.org/officeDocument/2006/relationships/hyperlink" Target="https://ru.wikipedia.org/wiki/%D0%92%D0%BE%D0%BB%D0%B3%D0%BE%D0%B3%D1%80%D0%B0%D0%B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0%BE%D0%BB%D0%B3%D0%BE%D0%B3%D1%80%D0%B0%D0%B4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0%B1%D0%BE%D1%80%D0%BE%D0%BD%D0%B0_%D0%A6%D0%B0%D1%80%D0%B8%D1%86%D1%8B%D0%BD%D0%B0" TargetMode="External"/><Relationship Id="rId2" Type="http://schemas.openxmlformats.org/officeDocument/2006/relationships/hyperlink" Target="https://ru.wikipedia.org/wiki/%D0%93%D1%80%D0%B0%D0%B6%D0%B4%D0%B0%D0%BD%D1%81%D0%BA%D0%B0%D1%8F_%D0%B2%D0%BE%D0%B9%D0%BD%D0%B0_%D0%B2_%D0%A0%D0%BE%D1%81%D1%81%D0%B8%D0%B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hyperlink" Target="https://ru.wikipedia.org/wiki/%D0%A1%D1%82%D0%B0%D0%BB%D0%B8%D0%BD%D0%B3%D1%80%D0%B0%D0%B4%D1%81%D0%BA%D0%B0%D1%8F_%D0%B1%D0%B8%D1%82%D0%B2%D0%B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0%BE%D0%BB%D0%B6%D1%81%D0%BA%D0%B0%D1%8F_%D0%93%D0%AD%D0%A1" TargetMode="External"/><Relationship Id="rId7" Type="http://schemas.openxmlformats.org/officeDocument/2006/relationships/hyperlink" Target="https://ru.wikipedia.org/wiki/%D0%9F%D0%BB%D0%BE%D1%89%D0%B0%D0%B4%D1%8C_%D0%9F%D0%B0%D0%B2%D1%88%D0%B8%D1%85_%D0%B1%D0%BE%D1%80%D1%86%D0%BE%D0%B2#cite_note-47" TargetMode="External"/><Relationship Id="rId2" Type="http://schemas.openxmlformats.org/officeDocument/2006/relationships/hyperlink" Target="https://ru.wikipedia.org/wiki/%D0%92%D0%B5%D1%87%D0%BD%D1%8B%D0%B9_%D0%BE%D0%B3%D0%BE%D0%BD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F%D0%BE%D1%81%D1%82_%E2%84%961_(%D0%92%D0%BE%D0%BB%D0%B3%D0%BE%D0%B3%D1%80%D0%B0%D0%B4)" TargetMode="External"/><Relationship Id="rId5" Type="http://schemas.openxmlformats.org/officeDocument/2006/relationships/hyperlink" Target="https://ru.wikipedia.org/wiki/1965_%D0%B3%D0%BE%D0%B4" TargetMode="External"/><Relationship Id="rId4" Type="http://schemas.openxmlformats.org/officeDocument/2006/relationships/hyperlink" Target="https://ru.wikipedia.org/wiki/%D0%9F%D0%BB%D0%BE%D1%89%D0%B0%D0%B4%D1%8C_%D0%9F%D0%B0%D0%B2%D1%88%D0%B8%D1%85_%D0%B1%D0%BE%D1%80%D1%86%D0%BE%D0%B2#cite_note-%D0%9C%D0%BE%D0%BD%D0%B0%D1%85%D0%BE%D0%B2%D0%B0_66-13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hyperlink" Target="https://ru.wikipedia.org/wiki/%D0%90%D0%B4%D0%BC%D0%B8%D0%BD%D0%B8%D1%81%D1%82%D1%80%D0%B0%D1%82%D0%B8%D0%B2%D0%BD%D1%8B%D0%B9_%D1%86%D0%B5%D0%BD%D1%82%D1%80" TargetMode="External"/><Relationship Id="rId7" Type="http://schemas.openxmlformats.org/officeDocument/2006/relationships/hyperlink" Target="https://ru.wikipedia.org/wiki/%D0%A1%D1%82%D0%B0%D0%BB%D0%B8%D0%BD%D0%B3%D1%80%D0%B0%D0%B4%D1%81%D0%BA%D0%B0%D1%8F_%D0%B1%D0%B8%D1%82%D0%B2%D0%B0" TargetMode="External"/><Relationship Id="rId2" Type="http://schemas.openxmlformats.org/officeDocument/2006/relationships/hyperlink" Target="https://ru.wikipedia.org/wiki/%D0%A0%D0%BE%D1%81%D1%81%D0%B8%D0%B9%D1%81%D0%BA%D0%B0%D1%8F_%D0%A4%D0%B5%D0%B4%D0%B5%D1%80%D0%B0%D1%86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E%D0%B1%D0%BE%D1%80%D0%BE%D0%BD%D0%B0_%D0%A6%D0%B0%D1%80%D0%B8%D1%86%D1%8B%D0%BD%D0%B0" TargetMode="External"/><Relationship Id="rId5" Type="http://schemas.openxmlformats.org/officeDocument/2006/relationships/hyperlink" Target="https://ru.wikipedia.org/wiki/%D0%93%D0%BE%D1%80%D0%BE%D0%B4-%D0%B3%D0%B5%D1%80%D0%BE%D0%B9" TargetMode="External"/><Relationship Id="rId4" Type="http://schemas.openxmlformats.org/officeDocument/2006/relationships/hyperlink" Target="https://ru.wikipedia.org/wiki/%D0%92%D0%BE%D0%BB%D0%B3%D0%BE%D0%B3%D1%80%D0%B0%D0%B4%D1%81%D0%BA%D0%B0%D1%8F_%D0%BE%D0%B1%D0%BB%D0%B0%D1%81%D1%82%D1%8C" TargetMode="External"/><Relationship Id="rId9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2%D0%B0%D1%80%D1%8F%D0%B3%D0%B8" TargetMode="External"/><Relationship Id="rId3" Type="http://schemas.openxmlformats.org/officeDocument/2006/relationships/hyperlink" Target="https://ru.wikipedia.org/wiki/%D0%92%D0%BE%D0%BB%D0%B3%D0%BE%D0%B4%D0%BE%D0%BD%D1%81%D0%BA%D0%B0%D1%8F_%D0%BF%D0%B5%D1%80%D0%B5%D0%B2%D0%BE%D0%BB%D0%BE%D0%BA%D0%B0" TargetMode="External"/><Relationship Id="rId7" Type="http://schemas.openxmlformats.org/officeDocument/2006/relationships/hyperlink" Target="https://ru.wikipedia.org/wiki/%D0%A5%D0%B0%D0%B7%D0%B0%D1%80%D0%B8%D1%8F" TargetMode="External"/><Relationship Id="rId2" Type="http://schemas.openxmlformats.org/officeDocument/2006/relationships/hyperlink" Target="https://ru.wikipedia.org/wiki/%D0%92%D0%BE%D0%BB%D0%B6%D1%81%D0%BA%D0%B8%D0%B9_%D1%82%D0%BE%D1%80%D0%B3%D0%BE%D0%B2%D1%8B%D0%B9_%D0%BF%D1%83%D1%82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2%D0%BE%D0%BB%D0%B6%D1%81%D0%BA%D0%B0%D1%8F_%D0%91%D1%83%D0%BB%D0%B3%D0%B0%D1%80%D0%B8%D1%8F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ru.wikipedia.org/wiki/%D0%A0%D1%83%D1%81%D1%8C" TargetMode="External"/><Relationship Id="rId10" Type="http://schemas.openxmlformats.org/officeDocument/2006/relationships/image" Target="../media/image4.jpg"/><Relationship Id="rId4" Type="http://schemas.openxmlformats.org/officeDocument/2006/relationships/hyperlink" Target="https://ru.wikipedia.org/wiki/%D0%A1%D1%83%D0%B4%D0%BE%D1%85%D0%BE%D0%B4%D1%81%D1%82%D0%B2%D0%BE_%D0%BD%D0%B0_%D0%92%D0%BE%D0%BB%D0%B3%D0%B5" TargetMode="External"/><Relationship Id="rId9" Type="http://schemas.openxmlformats.org/officeDocument/2006/relationships/hyperlink" Target="https://ru.wikipedia.org/wiki/%D0%90%D1%80%D0%B0%D0%B1%D1%8B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s://ru.wikipedia.org/wiki/%D0%A4%D1%91%D0%B4%D0%BE%D1%80_II_%D0%93%D0%BE%D0%B4%D1%83%D0%BD%D0%BE%D0%B2#%D0%9A%D0%B0%D1%80%D1%82%D0%B0_%D0%A0%D0%BE%D1%81%D1%81%D0%B8%D0%B8" TargetMode="External"/><Relationship Id="rId7" Type="http://schemas.openxmlformats.org/officeDocument/2006/relationships/image" Target="../media/image6.jpg"/><Relationship Id="rId2" Type="http://schemas.openxmlformats.org/officeDocument/2006/relationships/hyperlink" Target="https://ru.wikipedia.org/wiki/%D0%A2%D0%BE%D0%BF%D0%BE%D0%B3%D1%80%D0%B0%D1%84%D0%B8%D1%87%D0%B5%D1%81%D0%BA%D0%B0%D1%8F_%D0%BA%D0%B0%D1%80%D1%8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2%D0%BE%D0%BB%D0%B3%D0%BE%D0%B3%D1%80%D0%B0%D0%B4#cite_note-19" TargetMode="External"/><Relationship Id="rId5" Type="http://schemas.openxmlformats.org/officeDocument/2006/relationships/hyperlink" Target="https://ru.wikipedia.org/wiki/%D0%A1%D0%B8%D0%BD%D0%BE%D0%BD%D0%B8%D0%BC%D1%8B" TargetMode="External"/><Relationship Id="rId4" Type="http://schemas.openxmlformats.org/officeDocument/2006/relationships/hyperlink" Target="https://ru.wikipedia.org/wiki/%D0%A2%D1%8E%D1%80%D0%BA%D1%81%D0%BA%D0%B8%D0%B5_%D1%8F%D0%B7%D1%8B%D0%BA%D0%B8" TargetMode="External"/><Relationship Id="rId9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2%D0%BE%D0%BF%D0%BE%D0%BD%D0%B8%D0%BC" TargetMode="External"/><Relationship Id="rId2" Type="http://schemas.openxmlformats.org/officeDocument/2006/relationships/hyperlink" Target="https://ru.wikipedia.org/w/index.php?title=%D0%9F%D0%B5%D1%80%D0%B5%D0%B8%D0%BC%D0%B5%D0%BD%D0%BE%D0%B2%D0%B0%D0%BD%D0%BD%D1%8B%D0%B5_%D0%BD%D0%B0%D1%81%D0%B5%D0%BB%D1%91%D0%BD%D0%BD%D1%8B%D0%B5_%D0%BF%D1%83%D0%BD%D0%BA%D1%82%D1%8B_%D0%A0%D0%BE%D1%81%D1%81%D0%B8%D0%B8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lgsovet.ru/Documents/Regulations.aspx" TargetMode="External"/><Relationship Id="rId2" Type="http://schemas.openxmlformats.org/officeDocument/2006/relationships/hyperlink" Target="http://www.volgadmin.ru/ru/MPCity/CityHistory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1%82%D0%B0%D0%BB%D1%8C" TargetMode="External"/><Relationship Id="rId3" Type="http://schemas.openxmlformats.org/officeDocument/2006/relationships/hyperlink" Target="https://ru.wikipedia.org/wiki/%D0%92%D0%B3%D0%A2%D0%97" TargetMode="External"/><Relationship Id="rId7" Type="http://schemas.openxmlformats.org/officeDocument/2006/relationships/hyperlink" Target="https://ru.wikipedia.org/wiki/%D0%9A%D0%BB%D0%B0%D1%81%D1%82%D0%B5%D1%80_(%D1%8D%D0%BA%D0%BE%D0%BD%D0%BE%D0%BC%D0%B8%D0%BA%D0%B0)" TargetMode="External"/><Relationship Id="rId2" Type="http://schemas.openxmlformats.org/officeDocument/2006/relationships/hyperlink" Target="https://ru.wikipedia.org/wiki/%D0%92%D0%BE%D0%BB%D0%B3%D0%BE%D0%B3%D1%80%D0%B0%D0%B4%D1%81%D0%BA%D0%B0%D1%8F_%D0%93%D0%A0%D0%AD%D0%A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2%D0%BE%D0%BB%D0%B3%D0%BE%D0%B3%D1%80%D0%B0%D0%B4#cite_note-52" TargetMode="External"/><Relationship Id="rId11" Type="http://schemas.openxmlformats.org/officeDocument/2006/relationships/image" Target="../media/image16.jpg"/><Relationship Id="rId5" Type="http://schemas.openxmlformats.org/officeDocument/2006/relationships/hyperlink" Target="https://ru.wikipedia.org/wiki/%D0%92%D0%BE%D0%BB%D0%B3%D0%BE%D0%B3%D1%80%D0%B0%D0%B4%D1%81%D0%BA%D0%B8%D0%B9_%D0%B7%D0%B0%D0%B2%D0%BE%D0%B4_%D1%82%D1%80%D0%B0%D0%BA%D1%82%D0%BE%D1%80%D0%BD%D1%8B%D1%85_%D0%B4%D0%B5%D1%82%D0%B0%D0%BB%D0%B5%D0%B9_%D0%B8_%D0%BD%D0%BE%D1%80%D0%BC%D0%B0%D0%BB%D0%B5%D0%B9" TargetMode="External"/><Relationship Id="rId10" Type="http://schemas.openxmlformats.org/officeDocument/2006/relationships/image" Target="../media/image15.jpg"/><Relationship Id="rId4" Type="http://schemas.openxmlformats.org/officeDocument/2006/relationships/hyperlink" Target="https://ru.wikipedia.org/wiki/%D0%92%D0%BE%D0%BB%D0%B3%D0%BE%D0%B3%D1%80%D0%B0%D0%B4%D1%81%D0%BA%D0%B8%D0%B9_%D1%81%D1%83%D0%B4%D0%BE%D1%81%D1%82%D1%80%D0%BE%D0%B8%D1%82%D0%B5%D0%BB%D1%8C%D0%BD%D1%8B%D0%B9_%D0%B7%D0%B0%D0%B2%D0%BE%D0%B4" TargetMode="External"/><Relationship Id="rId9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0%BE%D0%BB%D0%B3%D0%BE%D0%B3%D1%80%D0%B0%D0%B4%D1%81%D0%BA%D0%B8%D0%B9_%D0%B3%D0%BE%D1%81%D1%83%D0%B4%D0%B0%D1%80%D1%81%D1%82%D0%B2%D0%B5%D0%BD%D0%BD%D1%8B%D0%B9_%D0%BF%D0%B5%D0%B4%D0%B0%D0%B3%D0%BE%D0%B3%D0%B8%D1%87%D0%B5%D1%81%D0%BA%D0%B8%D0%B9_%D1%83%D0%BD%D0%B8%D0%B2%D0%B5%D1%80%D1%81%D0%B8%D1%82%D0%B5%D1%82" TargetMode="External"/><Relationship Id="rId2" Type="http://schemas.openxmlformats.org/officeDocument/2006/relationships/hyperlink" Target="https://ru.wikipedia.org/wiki/%D0%92%D0%BE%D0%BB%D0%B3%D0%BE%D0%B3%D1%80%D0%B0%D0%B4%D1%81%D0%BA%D0%B8%D0%B9_%D0%B3%D0%BE%D1%81%D1%83%D0%B4%D0%B0%D1%80%D1%81%D1%82%D0%B2%D0%B5%D0%BD%D0%BD%D1%8B%D0%B9_%D1%82%D0%B5%D1%85%D0%BD%D0%B8%D1%87%D0%B5%D1%81%D0%BA%D0%B8%D0%B9_%D1%83%D0%BD%D0%B8%D0%B2%D0%B5%D1%80%D1%81%D0%B8%D1%82%D0%B5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hyperlink" Target="https://ru.wikipedia.org/wiki/%D0%92%D0%BE%D0%BB%D0%B3%D0%BE%D0%B3%D1%80%D0%B0%D0%B4%D1%81%D0%BA%D0%B8%D0%B9_%D0%B3%D0%BE%D1%81%D1%83%D0%B4%D0%B0%D1%80%D1%81%D1%82%D0%B2%D0%B5%D0%BD%D0%BD%D1%8B%D0%B9_%D0%BC%D0%B5%D0%B4%D0%B8%D1%86%D0%B8%D0%BD%D1%81%D0%BA%D0%B8%D0%B9_%D1%83%D0%BD%D0%B8%D0%B2%D0%B5%D1%80%D1%81%D0%B8%D1%82%D0%B5%D1%8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8%D0%B1%D0%B8%D1%80%D1%81%D0%BA%D0%B8%D0%B9_%D0%BF%D0%BE%D1%85%D0%BE%D0%B4_%D1%8F%D0%BF%D0%BE%D0%BD%D1%81%D0%BA%D0%BE%D0%B9_%D0%B0%D1%80%D0%BC%D0%B8%D0%B8" TargetMode="External"/><Relationship Id="rId7" Type="http://schemas.openxmlformats.org/officeDocument/2006/relationships/hyperlink" Target="https://ru.wikipedia.org/wiki/%D0%A1%D0%B5%D0%BF%D0%B0%D1%80%D0%B0%D1%82%D0%BD%D1%8B%D0%B9_%D0%BC%D0%B8%D1%80" TargetMode="External"/><Relationship Id="rId2" Type="http://schemas.openxmlformats.org/officeDocument/2006/relationships/hyperlink" Target="https://ru.wikipedia.org/wiki/%D0%A2%D1%83%D1%80%D1%86%D0%B8%D1%8F_%D0%B2%D0%BE_%D0%92%D1%82%D0%BE%D1%80%D0%BE%D0%B9_%D0%BC%D0%B8%D1%80%D0%BE%D0%B2%D0%BE%D0%B9_%D0%B2%D0%BE%D0%B9%D0%BD%D0%B5#1940%E2%80%941942._%D0%92%D1%82%D0%BE%D1%80%D0%BE%D0%B9_%D1%8D%D1%82%D0%B0%D0%BF_%D0%B2%D0%BE%D0%B9%D0%BD%D1%8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A%D0%B0%D0%BB%D0%BB%D0%B0%D0%B8,_%D0%9C%D0%B8%D0%BA%D0%BB%D0%BE%D1%88" TargetMode="External"/><Relationship Id="rId5" Type="http://schemas.openxmlformats.org/officeDocument/2006/relationships/hyperlink" Target="https://ru.wikipedia.org/wiki/%D0%91%D0%B0%D0%B4%D0%BE%D0%BB%D1%8C%D0%BE,_%D0%9F%D1%8C%D0%B5%D1%82%D1%80%D0%BE" TargetMode="External"/><Relationship Id="rId4" Type="http://schemas.openxmlformats.org/officeDocument/2006/relationships/hyperlink" Target="https://ru.wikipedia.org/wiki/%D0%9C%D0%B8%D1%85%D0%B0%D0%B9_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57011" y="2546685"/>
            <a:ext cx="4940967" cy="1646302"/>
          </a:xfrm>
        </p:spPr>
        <p:txBody>
          <a:bodyPr/>
          <a:lstStyle/>
          <a:p>
            <a:r>
              <a:rPr lang="ru-RU" b="1" u="sng" dirty="0"/>
              <a:t>Город-герой Волгоград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56137" y="5790783"/>
            <a:ext cx="7766936" cy="125623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Составила: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Сулеменова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Т.С.</a:t>
            </a:r>
          </a:p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читель-логопед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0" y="141304"/>
            <a:ext cx="4581626" cy="564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38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1944—2018 годы. Послевоенный период.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/>
              <a:t>Героическим трудом в кратчайшие сроки восстанавливалась оборонная промышленность: Тракторный завод уже в 1943 году начал ремонт техники, а в 1944 году дал фронту первые собранные танки и трактора, летом 1943 года начали работу завод «Красный Октябрь» и «Баррикады». К 1949 году объём промышленного производства превысил довоенный. 26 декабря 1943 года открыт первый восстановленный маршрут трамвая Центр — Красный Октябрь, а к концу 1944 года заработала вся ось </a:t>
            </a:r>
            <a:r>
              <a:rPr lang="ru-RU" sz="2000" b="1" dirty="0" err="1"/>
              <a:t>Ельшанка</a:t>
            </a:r>
            <a:r>
              <a:rPr lang="ru-RU" sz="2000" b="1" dirty="0"/>
              <a:t> — Центр — Красный Октябрь — Тракторный.</a:t>
            </a:r>
          </a:p>
        </p:txBody>
      </p:sp>
    </p:spTree>
    <p:extLst>
      <p:ext uri="{BB962C8B-B14F-4D97-AF65-F5344CB8AC3E}">
        <p14:creationId xmlns:p14="http://schemas.microsoft.com/office/powerpoint/2010/main" val="2237942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3207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106779"/>
            <a:ext cx="8596668" cy="19345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/>
              <a:t>1950-е годы стали рассветом архитектуры Сталинграда. В первые послевоенные годы были восстановлены самые необходимые объекты и с начала нового десятилетия началась масштабная застройка Сталинграда монументальными зданиями в стиле </a:t>
            </a:r>
            <a:r>
              <a:rPr lang="ru-RU" sz="2000" b="1" dirty="0">
                <a:hlinkClick r:id="rId2" tooltip="Сталинский ампир"/>
              </a:rPr>
              <a:t>сталинского ампира</a:t>
            </a:r>
            <a:r>
              <a:rPr lang="ru-RU" sz="2000" b="1" dirty="0"/>
              <a:t>, определяющие облик города и сегодня.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609599"/>
            <a:ext cx="3798413" cy="25380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727" y="1566779"/>
            <a:ext cx="2540000" cy="25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873" y="429161"/>
            <a:ext cx="3624625" cy="271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5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Город сегодня.</a:t>
            </a:r>
            <a:br>
              <a:rPr lang="ru-RU" b="1" dirty="0"/>
            </a:br>
            <a:r>
              <a:rPr lang="ru-RU" b="1" dirty="0"/>
              <a:t>Аллея Героев.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587" y="2855495"/>
            <a:ext cx="4060076" cy="2712131"/>
          </a:xfrm>
        </p:spPr>
      </p:pic>
      <p:sp>
        <p:nvSpPr>
          <p:cNvPr id="5" name="Прямоугольник 4"/>
          <p:cNvSpPr/>
          <p:nvPr/>
        </p:nvSpPr>
        <p:spPr>
          <a:xfrm>
            <a:off x="677334" y="3258469"/>
            <a:ext cx="55309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Алле́я</a:t>
            </a:r>
            <a:r>
              <a:rPr lang="ru-RU" sz="2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Геро́ев</a:t>
            </a:r>
            <a:r>
              <a:rPr lang="ru-RU" sz="2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— </a:t>
            </a:r>
            <a:r>
              <a:rPr lang="ru-RU" sz="2000" b="1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Бульвар"/>
              </a:rPr>
              <a:t>бульвар</a:t>
            </a:r>
            <a:r>
              <a:rPr lang="ru-RU" sz="2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в центре </a:t>
            </a:r>
            <a:r>
              <a:rPr lang="ru-RU" sz="2000" b="1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Волгоград"/>
              </a:rPr>
              <a:t>Волгограда</a:t>
            </a:r>
            <a:r>
              <a:rPr lang="ru-RU" sz="2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Соединяет </a:t>
            </a:r>
            <a:r>
              <a:rPr lang="ru-RU" sz="2000" b="1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5" tooltip="Набрежная 62-й Армии (Волгоград)"/>
              </a:rPr>
              <a:t>набережную им. 62-й Армии</a:t>
            </a:r>
            <a:r>
              <a:rPr lang="ru-RU" sz="2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и </a:t>
            </a:r>
            <a:r>
              <a:rPr lang="ru-RU" sz="2000" b="1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6" tooltip="Площадь Павших борцов (Волгоград)"/>
              </a:rPr>
              <a:t>площадь Павших Борцов</a:t>
            </a:r>
            <a:r>
              <a:rPr lang="ru-RU" sz="2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пересекая </a:t>
            </a:r>
            <a:r>
              <a:rPr lang="ru-RU" sz="2000" b="1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7" tooltip="Проспект Ленина (Волгоград)"/>
              </a:rPr>
              <a:t>проспект им. Ленина</a:t>
            </a:r>
            <a:r>
              <a:rPr lang="ru-RU" sz="2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улицы Советскую и Чуйкова.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678271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37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Площадь Павших борцов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724525"/>
            <a:ext cx="4930275" cy="3697706"/>
          </a:xfrm>
        </p:spPr>
      </p:pic>
      <p:sp>
        <p:nvSpPr>
          <p:cNvPr id="6" name="Прямоугольник 5"/>
          <p:cNvSpPr/>
          <p:nvPr/>
        </p:nvSpPr>
        <p:spPr>
          <a:xfrm>
            <a:off x="6256421" y="3105835"/>
            <a:ext cx="28875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Площадь Павших Борцов — центральная площадь </a:t>
            </a:r>
            <a:r>
              <a:rPr lang="ru-RU" sz="2000" b="1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Волгоград"/>
              </a:rPr>
              <a:t>Волгограда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18918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9116" y="609599"/>
            <a:ext cx="3514886" cy="2887579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b="1" dirty="0">
                <a:solidFill>
                  <a:schemeClr val="tx1"/>
                </a:solidFill>
              </a:rPr>
              <a:t>В целом, в результате послевоенной реконструкции планировка площади Павших Борцов в основном сохранила свои очертания.</a:t>
            </a:r>
            <a:br>
              <a:rPr lang="ru-RU" sz="2700" b="1" dirty="0">
                <a:solidFill>
                  <a:schemeClr val="tx1"/>
                </a:solidFill>
              </a:rPr>
            </a:br>
            <a:r>
              <a:rPr lang="ru-RU" sz="2700" b="1" dirty="0">
                <a:solidFill>
                  <a:schemeClr val="tx1"/>
                </a:solidFill>
              </a:rPr>
              <a:t/>
            </a:r>
            <a:br>
              <a:rPr lang="ru-RU" sz="2700" b="1" dirty="0">
                <a:solidFill>
                  <a:schemeClr val="tx1"/>
                </a:solidFill>
              </a:rPr>
            </a:br>
            <a:r>
              <a:rPr lang="ru-RU" sz="2700" b="1" dirty="0">
                <a:solidFill>
                  <a:schemeClr val="tx1"/>
                </a:solidFill>
              </a:rPr>
              <a:t/>
            </a:r>
            <a:br>
              <a:rPr lang="ru-RU" sz="2700" b="1" dirty="0">
                <a:solidFill>
                  <a:schemeClr val="tx1"/>
                </a:solidFill>
              </a:rPr>
            </a:br>
            <a:r>
              <a:rPr lang="ru-RU" sz="2700" b="1" dirty="0">
                <a:solidFill>
                  <a:schemeClr val="tx1"/>
                </a:solidFill>
              </a:rPr>
              <a:t/>
            </a:r>
            <a:br>
              <a:rPr lang="ru-RU" sz="27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700" b="1" dirty="0">
                <a:solidFill>
                  <a:schemeClr val="tx1"/>
                </a:solidFill>
              </a:rPr>
              <a:t>Парад в честь дня Победы.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72" y="1827903"/>
            <a:ext cx="4996470" cy="3338550"/>
          </a:xfrm>
        </p:spPr>
      </p:pic>
    </p:spTree>
    <p:extLst>
      <p:ext uri="{BB962C8B-B14F-4D97-AF65-F5344CB8AC3E}">
        <p14:creationId xmlns:p14="http://schemas.microsoft.com/office/powerpoint/2010/main" val="1184098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16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Обелиск и Вечный огонь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51285"/>
            <a:ext cx="8596668" cy="479007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/>
              <a:t>Над братской могилой стоит гранитный обелиск, которым увековечена одновременно память погибших в </a:t>
            </a:r>
            <a:r>
              <a:rPr lang="ru-RU" sz="2000" b="1" dirty="0">
                <a:hlinkClick r:id="rId2" tooltip="Гражданская война в России"/>
              </a:rPr>
              <a:t>Гражданской войне</a:t>
            </a:r>
            <a:r>
              <a:rPr lang="ru-RU" sz="2000" b="1" dirty="0"/>
              <a:t> защитников </a:t>
            </a:r>
            <a:r>
              <a:rPr lang="ru-RU" sz="2000" b="1" dirty="0">
                <a:hlinkClick r:id="rId3" tooltip="Оборона Царицына"/>
              </a:rPr>
              <a:t>Красного Царицына</a:t>
            </a:r>
            <a:r>
              <a:rPr lang="ru-RU" sz="2000" b="1" dirty="0"/>
              <a:t> и память советских </a:t>
            </a:r>
            <a:r>
              <a:rPr lang="ru-RU" sz="2000" b="1" dirty="0" err="1"/>
              <a:t>солдатов</a:t>
            </a:r>
            <a:r>
              <a:rPr lang="ru-RU" sz="2000" b="1" dirty="0"/>
              <a:t>, павших во время </a:t>
            </a:r>
            <a:r>
              <a:rPr lang="ru-RU" sz="2000" b="1" dirty="0">
                <a:hlinkClick r:id="rId4" tooltip="Сталинградская битва"/>
              </a:rPr>
              <a:t>Сталинградской битвы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698" y="2851733"/>
            <a:ext cx="4929939" cy="369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90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397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Вечный огонь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5671" y="1363579"/>
            <a:ext cx="8596668" cy="47484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/>
              <a:t>В канун празднования 20-й годовщины Сталинградской битвы, 1 февраля 1963 года на братской могиле был торжественно открыт </a:t>
            </a:r>
            <a:r>
              <a:rPr lang="ru-RU" sz="2000" b="1" dirty="0">
                <a:hlinkClick r:id="rId2" tooltip="Вечный огонь"/>
              </a:rPr>
              <a:t>Вечный огонь</a:t>
            </a:r>
            <a:r>
              <a:rPr lang="ru-RU" sz="2000" b="1" dirty="0"/>
              <a:t>: Герой Социалистического труда И. П. </a:t>
            </a:r>
            <a:r>
              <a:rPr lang="ru-RU" sz="2000" b="1" dirty="0" err="1"/>
              <a:t>Стриженок</a:t>
            </a:r>
            <a:r>
              <a:rPr lang="ru-RU" sz="2000" b="1" dirty="0"/>
              <a:t> зажёг от искры генератора </a:t>
            </a:r>
            <a:r>
              <a:rPr lang="ru-RU" sz="2000" b="1" dirty="0">
                <a:hlinkClick r:id="rId3" tooltip="Волжская ГЭС"/>
              </a:rPr>
              <a:t>Волжской ГЭС</a:t>
            </a:r>
            <a:r>
              <a:rPr lang="ru-RU" sz="2000" b="1" dirty="0"/>
              <a:t> факел, который в форме эстафеты был доставлен на площадь спортсменами, а Герои Социалистического труда сталевар А. Ф. Серков и строитель В. </a:t>
            </a:r>
            <a:r>
              <a:rPr lang="ru-RU" sz="2000" b="1" dirty="0" err="1"/>
              <a:t>Рудницкий</a:t>
            </a:r>
            <a:r>
              <a:rPr lang="ru-RU" sz="2000" b="1" dirty="0"/>
              <a:t> от этого факела зажгли Вечный огонь</a:t>
            </a:r>
            <a:r>
              <a:rPr lang="ru-RU" sz="2000" b="1" baseline="30000" dirty="0">
                <a:hlinkClick r:id="rId4"/>
              </a:rPr>
              <a:t>[13]</a:t>
            </a:r>
            <a:r>
              <a:rPr lang="ru-RU" sz="2000" b="1" dirty="0"/>
              <a:t>.</a:t>
            </a:r>
          </a:p>
          <a:p>
            <a:pPr marL="0" indent="0" algn="just">
              <a:buNone/>
            </a:pPr>
            <a:r>
              <a:rPr lang="ru-RU" sz="2000" b="1" dirty="0"/>
              <a:t>С </a:t>
            </a:r>
            <a:r>
              <a:rPr lang="ru-RU" sz="2000" b="1" dirty="0">
                <a:hlinkClick r:id="rId5" tooltip="1965 год"/>
              </a:rPr>
              <a:t>1965 года</a:t>
            </a:r>
            <a:r>
              <a:rPr lang="ru-RU" sz="2000" b="1" dirty="0"/>
              <a:t> перед Вечным огнём действует </a:t>
            </a:r>
            <a:r>
              <a:rPr lang="ru-RU" sz="2000" b="1" dirty="0">
                <a:hlinkClick r:id="rId6" tooltip="Пост №1 (Волгоград)"/>
              </a:rPr>
              <a:t>Пост № 1</a:t>
            </a:r>
            <a:r>
              <a:rPr lang="ru-RU" sz="2000" b="1" dirty="0"/>
              <a:t>, на котором в почётном карауле стоят волгоградские школьники.</a:t>
            </a:r>
          </a:p>
          <a:p>
            <a:pPr marL="0" indent="0" algn="just">
              <a:buNone/>
            </a:pPr>
            <a:r>
              <a:rPr lang="ru-RU" sz="2000" b="1" dirty="0"/>
              <a:t>В 2014 году была проведена реставрация обелиска и основания площадки Вечного огня</a:t>
            </a:r>
            <a:r>
              <a:rPr lang="ru-RU" sz="2000" b="1" baseline="30000" dirty="0">
                <a:hlinkClick r:id="rId7"/>
              </a:rPr>
              <a:t>[</a:t>
            </a:r>
            <a:endParaRPr lang="ru-RU" sz="2000" b="1" dirty="0"/>
          </a:p>
          <a:p>
            <a:pPr algn="just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68621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000" b="1" dirty="0">
                <a:solidFill>
                  <a:schemeClr val="tx1"/>
                </a:solidFill>
              </a:rPr>
              <a:t>От набережной Волги к Площади павших бойцов идет небольшая улица – Аллея героев. В 1985 году здесь был открыт мемориальный памятник, посвященный Героям Советского Союза и полным кавалерам ордена Славы, ушедшим на фронт из Волгоградской области и героям Сталинградской битвы. Площадь павших борцов, ранее Александровская площадь, связана не только со Сталинградской битвой. Здесь над братской могилой расположен обелиск в честь всех защитников города, погибших в Гражданской войне. После ожесточённых боев во время Великой Отечественной войны 4 февраля 1943 года в могилу было произведено </a:t>
            </a:r>
            <a:r>
              <a:rPr lang="ru-RU" sz="2000" b="1" dirty="0" err="1">
                <a:solidFill>
                  <a:schemeClr val="tx1"/>
                </a:solidFill>
              </a:rPr>
              <a:t>дозахоронение</a:t>
            </a:r>
            <a:r>
              <a:rPr lang="ru-RU" sz="2000" b="1" dirty="0">
                <a:solidFill>
                  <a:schemeClr val="tx1"/>
                </a:solidFill>
              </a:rPr>
              <a:t> останков более ста защитников Сталинграда. А с 1 февраля 1963 года на Площади Павших борцов в Волгограде горит Вечный огонь в память о мужестве и героизме всех защитников города.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589" y="4000816"/>
            <a:ext cx="5406190" cy="2520300"/>
          </a:xfrm>
        </p:spPr>
      </p:pic>
    </p:spTree>
    <p:extLst>
      <p:ext uri="{BB962C8B-B14F-4D97-AF65-F5344CB8AC3E}">
        <p14:creationId xmlns:p14="http://schemas.microsoft.com/office/powerpoint/2010/main" val="2081546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0232"/>
          </a:xfrm>
        </p:spPr>
        <p:txBody>
          <a:bodyPr/>
          <a:lstStyle/>
          <a:p>
            <a:pPr algn="ctr"/>
            <a:r>
              <a:rPr lang="ru-RU" dirty="0"/>
              <a:t>Мамаев курган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32" y="3131399"/>
            <a:ext cx="3879223" cy="25758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557" y="1980865"/>
            <a:ext cx="2904624" cy="336183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77334" y="1130633"/>
            <a:ext cx="98017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0" dirty="0">
                <a:solidFill>
                  <a:srgbClr val="000000"/>
                </a:solidFill>
                <a:effectLst/>
                <a:latin typeface="Roboto"/>
              </a:rPr>
              <a:t>Мамаев курган – самый большой комплекс в мире, посвященный Великой Отечественной Войне. Возвышенность находится в центре Волгограда, на правом берегу Волги. На Мамаевом Кургане установлен памятник-ансамбль «Героям Сталинградской битвы». Его расположение неслучайно – в период войны тут велись жесточайшие сражения. Тот, кто занимал курган, мог контролировать почти весь город.</a:t>
            </a:r>
            <a:endParaRPr lang="ru-RU" sz="2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398" y="2777412"/>
            <a:ext cx="3205664" cy="24850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908" y="4876800"/>
            <a:ext cx="2980001" cy="223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61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34330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042611"/>
            <a:ext cx="8596668" cy="198922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000" b="1" dirty="0"/>
              <a:t>От самых своих истоков и по настоящее время город играл важную историю в формировании российского государства. История Волгограда продолжается, город развивается по всем важнейшим направлениям, свое очередное слово в летописи Волгограда предстоит сказать нашим потомкам.... </a:t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70" y="120315"/>
            <a:ext cx="3133619" cy="20890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883" y="0"/>
            <a:ext cx="3741570" cy="28079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36" y="55845"/>
            <a:ext cx="2955507" cy="22180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985" y="1960925"/>
            <a:ext cx="2632648" cy="19757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27" y="2013469"/>
            <a:ext cx="2703830" cy="202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11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128503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err="1">
                <a:solidFill>
                  <a:schemeClr val="tx1"/>
                </a:solidFill>
              </a:rPr>
              <a:t>Волгогра́д</a:t>
            </a:r>
            <a:r>
              <a:rPr lang="ru-RU" sz="2000" b="1" dirty="0">
                <a:solidFill>
                  <a:schemeClr val="tx1"/>
                </a:solidFill>
              </a:rPr>
              <a:t> — город на юго-востоке европейской части </a:t>
            </a:r>
            <a:r>
              <a:rPr lang="ru-RU" sz="2000" b="1" dirty="0">
                <a:solidFill>
                  <a:schemeClr val="tx1"/>
                </a:solidFill>
                <a:hlinkClick r:id="rId2" tooltip="Российская Федерация"/>
              </a:rPr>
              <a:t>Российской Федерации</a:t>
            </a:r>
            <a:r>
              <a:rPr lang="ru-RU" sz="2000" b="1" dirty="0">
                <a:solidFill>
                  <a:schemeClr val="tx1"/>
                </a:solidFill>
              </a:rPr>
              <a:t> с населением 1 013 533 человек (2018). </a:t>
            </a:r>
            <a:r>
              <a:rPr lang="ru-RU" sz="2000" b="1" dirty="0">
                <a:solidFill>
                  <a:schemeClr val="tx1"/>
                </a:solidFill>
                <a:hlinkClick r:id="rId3" tooltip="Административный центр"/>
              </a:rPr>
              <a:t>Административный центр</a:t>
            </a:r>
            <a:r>
              <a:rPr lang="ru-RU" sz="2000" b="1" dirty="0">
                <a:solidFill>
                  <a:schemeClr val="tx1"/>
                </a:solidFill>
              </a:rPr>
              <a:t> </a:t>
            </a:r>
            <a:r>
              <a:rPr lang="ru-RU" sz="2000" b="1" dirty="0">
                <a:solidFill>
                  <a:schemeClr val="tx1"/>
                </a:solidFill>
                <a:hlinkClick r:id="rId4" tooltip="Волгоградская область"/>
              </a:rPr>
              <a:t>Волгоградской области</a:t>
            </a:r>
            <a:r>
              <a:rPr lang="ru-RU" sz="2000" b="1" dirty="0">
                <a:solidFill>
                  <a:schemeClr val="tx1"/>
                </a:solidFill>
              </a:rPr>
              <a:t>. До 1925 года он носил название </a:t>
            </a:r>
            <a:r>
              <a:rPr lang="ru-RU" sz="2000" b="1" i="1" dirty="0" err="1">
                <a:solidFill>
                  <a:schemeClr val="tx1"/>
                </a:solidFill>
              </a:rPr>
              <a:t>Цари́цын</a:t>
            </a:r>
            <a:r>
              <a:rPr lang="ru-RU" sz="2000" b="1" dirty="0">
                <a:solidFill>
                  <a:schemeClr val="tx1"/>
                </a:solidFill>
              </a:rPr>
              <a:t>, с 1925 по 1961 год — </a:t>
            </a:r>
            <a:r>
              <a:rPr lang="ru-RU" sz="2000" b="1" i="1" dirty="0" err="1">
                <a:solidFill>
                  <a:schemeClr val="tx1"/>
                </a:solidFill>
              </a:rPr>
              <a:t>Сталингра́д</a:t>
            </a:r>
            <a:r>
              <a:rPr lang="ru-RU" sz="2000" b="1" dirty="0">
                <a:solidFill>
                  <a:schemeClr val="tx1"/>
                </a:solidFill>
              </a:rPr>
              <a:t>. </a:t>
            </a:r>
            <a:r>
              <a:rPr lang="ru-RU" sz="2000" b="1" dirty="0">
                <a:solidFill>
                  <a:schemeClr val="tx1"/>
                </a:solidFill>
                <a:hlinkClick r:id="rId5" tooltip="Город-герой"/>
              </a:rPr>
              <a:t>Город-герой</a:t>
            </a:r>
            <a:r>
              <a:rPr lang="ru-RU" sz="2000" b="1" dirty="0">
                <a:solidFill>
                  <a:schemeClr val="tx1"/>
                </a:solidFill>
              </a:rPr>
              <a:t>, важнейший пункт </a:t>
            </a:r>
            <a:r>
              <a:rPr lang="ru-RU" sz="2000" b="1" dirty="0">
                <a:solidFill>
                  <a:schemeClr val="tx1"/>
                </a:solidFill>
                <a:hlinkClick r:id="rId6" tooltip="Оборона Царицына"/>
              </a:rPr>
              <a:t>обороны Царицына</a:t>
            </a:r>
            <a:r>
              <a:rPr lang="ru-RU" sz="2000" b="1" dirty="0">
                <a:solidFill>
                  <a:schemeClr val="tx1"/>
                </a:solidFill>
              </a:rPr>
              <a:t>   и </a:t>
            </a:r>
            <a:r>
              <a:rPr lang="ru-RU" sz="2000" b="1" dirty="0">
                <a:solidFill>
                  <a:schemeClr val="tx1"/>
                </a:solidFill>
                <a:hlinkClick r:id="rId7" tooltip="Сталинградская битва"/>
              </a:rPr>
              <a:t>Сталинградской битвы</a:t>
            </a:r>
            <a:r>
              <a:rPr lang="ru-RU" sz="2000" b="1" dirty="0">
                <a:solidFill>
                  <a:schemeClr val="tx1"/>
                </a:solidFill>
              </a:rPr>
              <a:t>. 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738103"/>
            <a:ext cx="5175249" cy="3881437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832" y="2738103"/>
            <a:ext cx="4724287" cy="354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69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743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497179"/>
            <a:ext cx="8596668" cy="25441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/>
              <a:t>Рождение городу дали </a:t>
            </a:r>
            <a:r>
              <a:rPr lang="ru-RU" sz="2000" b="1" dirty="0">
                <a:hlinkClick r:id="rId2" tooltip="Волжский торговый путь"/>
              </a:rPr>
              <a:t>Волжский торговый путь</a:t>
            </a:r>
            <a:r>
              <a:rPr lang="ru-RU" sz="2000" b="1" dirty="0"/>
              <a:t>, </a:t>
            </a:r>
            <a:r>
              <a:rPr lang="ru-RU" sz="2000" b="1" dirty="0" err="1">
                <a:hlinkClick r:id="rId3" tooltip="Волгодонская переволока"/>
              </a:rPr>
              <a:t>волгодонская</a:t>
            </a:r>
            <a:r>
              <a:rPr lang="ru-RU" sz="2000" b="1" dirty="0">
                <a:hlinkClick r:id="rId3" tooltip="Волгодонская переволока"/>
              </a:rPr>
              <a:t> переволока</a:t>
            </a:r>
            <a:r>
              <a:rPr lang="ru-RU" sz="2000" b="1" dirty="0"/>
              <a:t> и </a:t>
            </a:r>
            <a:r>
              <a:rPr lang="ru-RU" sz="2000" b="1" dirty="0">
                <a:hlinkClick r:id="rId4" tooltip="Судоходство на Волге"/>
              </a:rPr>
              <a:t>судоходство на Волге</a:t>
            </a:r>
            <a:r>
              <a:rPr lang="ru-RU" sz="2000" b="1" dirty="0"/>
              <a:t>. Они стали складываться в X веке, их основными участниками стали </a:t>
            </a:r>
            <a:r>
              <a:rPr lang="ru-RU" sz="2000" b="1" dirty="0">
                <a:hlinkClick r:id="rId5" tooltip="Русь"/>
              </a:rPr>
              <a:t>Русь</a:t>
            </a:r>
            <a:r>
              <a:rPr lang="ru-RU" sz="2000" b="1" dirty="0"/>
              <a:t> (в верховьях Волги), </a:t>
            </a:r>
            <a:r>
              <a:rPr lang="ru-RU" sz="2000" b="1" dirty="0">
                <a:hlinkClick r:id="rId6" tooltip="Волжская Булгария"/>
              </a:rPr>
              <a:t>Волжская </a:t>
            </a:r>
            <a:r>
              <a:rPr lang="ru-RU" sz="2000" b="1" dirty="0" err="1">
                <a:hlinkClick r:id="rId6" tooltip="Волжская Булгария"/>
              </a:rPr>
              <a:t>Булгария</a:t>
            </a:r>
            <a:r>
              <a:rPr lang="ru-RU" sz="2000" b="1" dirty="0"/>
              <a:t> (на Средней Волге) и </a:t>
            </a:r>
            <a:r>
              <a:rPr lang="ru-RU" sz="2000" b="1" dirty="0">
                <a:hlinkClick r:id="rId7" tooltip="Хазария"/>
              </a:rPr>
              <a:t>Хазария</a:t>
            </a:r>
            <a:r>
              <a:rPr lang="ru-RU" sz="2000" b="1" dirty="0"/>
              <a:t> (на </a:t>
            </a:r>
            <a:r>
              <a:rPr lang="ru-RU" sz="2000" b="1" dirty="0" err="1"/>
              <a:t>волгодонском</a:t>
            </a:r>
            <a:r>
              <a:rPr lang="ru-RU" sz="2000" b="1" dirty="0"/>
              <a:t> междуречье и нижней Волге). Роль торговых агентов исполняли </a:t>
            </a:r>
            <a:r>
              <a:rPr lang="ru-RU" sz="2000" b="1" dirty="0">
                <a:hlinkClick r:id="rId8" tooltip="Варяги"/>
              </a:rPr>
              <a:t>варяги</a:t>
            </a:r>
            <a:r>
              <a:rPr lang="ru-RU" sz="2000" b="1" dirty="0"/>
              <a:t> и </a:t>
            </a:r>
            <a:r>
              <a:rPr lang="ru-RU" sz="2000" b="1" dirty="0">
                <a:hlinkClick r:id="rId9" tooltip="Арабы"/>
              </a:rPr>
              <a:t>арабские</a:t>
            </a:r>
            <a:r>
              <a:rPr lang="ru-RU" sz="2000" b="1" dirty="0"/>
              <a:t> купцы.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96" y="609600"/>
            <a:ext cx="3958835" cy="25506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696" y="514350"/>
            <a:ext cx="261937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0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324050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491788"/>
            <a:ext cx="8596668" cy="202130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000" b="1" dirty="0"/>
              <a:t>В </a:t>
            </a:r>
            <a:r>
              <a:rPr lang="ru-RU" sz="2000" b="1" dirty="0">
                <a:hlinkClick r:id="rId2" tooltip="Топографическая карта"/>
              </a:rPr>
              <a:t>топографии</a:t>
            </a:r>
            <a:r>
              <a:rPr lang="ru-RU" sz="2000" b="1" dirty="0"/>
              <a:t> город впервые появляется в 1614 году на </a:t>
            </a:r>
            <a:r>
              <a:rPr lang="ru-RU" sz="2000" b="1" dirty="0">
                <a:hlinkClick r:id="rId3" tooltip="Фёдор II Годунов"/>
              </a:rPr>
              <a:t>карте царя Федора II Годунова</a:t>
            </a:r>
            <a:r>
              <a:rPr lang="ru-RU" sz="2000" b="1" dirty="0"/>
              <a:t> — написан как Царица. Название </a:t>
            </a:r>
            <a:r>
              <a:rPr lang="ru-RU" sz="2000" b="1" i="1" dirty="0"/>
              <a:t>«Царица»</a:t>
            </a:r>
            <a:r>
              <a:rPr lang="ru-RU" sz="2000" b="1" dirty="0"/>
              <a:t>, вероятнее всего, переосмысленное по звуковому сходству с </a:t>
            </a:r>
            <a:r>
              <a:rPr lang="ru-RU" sz="2000" b="1" dirty="0">
                <a:hlinkClick r:id="rId4" tooltip="Тюркские языки"/>
              </a:rPr>
              <a:t>тюркским</a:t>
            </a:r>
            <a:r>
              <a:rPr lang="ru-RU" sz="2000" b="1" dirty="0"/>
              <a:t> </a:t>
            </a:r>
            <a:r>
              <a:rPr lang="ru-RU" sz="2000" b="1" i="1" dirty="0"/>
              <a:t>«</a:t>
            </a:r>
            <a:r>
              <a:rPr lang="ru-RU" sz="2000" b="1" i="1" dirty="0" err="1"/>
              <a:t>сары</a:t>
            </a:r>
            <a:r>
              <a:rPr lang="ru-RU" sz="2000" b="1" i="1" dirty="0"/>
              <a:t>-су»</a:t>
            </a:r>
            <a:r>
              <a:rPr lang="ru-RU" sz="2000" b="1" dirty="0"/>
              <a:t> — жёлтая или красивая (в тюркском языке слово </a:t>
            </a:r>
            <a:r>
              <a:rPr lang="ru-RU" sz="2000" b="1" i="1" dirty="0"/>
              <a:t>желтый</a:t>
            </a:r>
            <a:r>
              <a:rPr lang="ru-RU" sz="2000" b="1" dirty="0"/>
              <a:t> и </a:t>
            </a:r>
            <a:r>
              <a:rPr lang="ru-RU" sz="2000" b="1" i="1" dirty="0"/>
              <a:t>красивый</a:t>
            </a:r>
            <a:r>
              <a:rPr lang="ru-RU" sz="2000" b="1" dirty="0"/>
              <a:t> </a:t>
            </a:r>
            <a:r>
              <a:rPr lang="ru-RU" sz="2000" b="1" dirty="0">
                <a:hlinkClick r:id="rId5" tooltip="Синонимы"/>
              </a:rPr>
              <a:t>синонимы</a:t>
            </a:r>
            <a:r>
              <a:rPr lang="ru-RU" sz="2000" b="1" dirty="0"/>
              <a:t>) — река, а </a:t>
            </a:r>
            <a:r>
              <a:rPr lang="ru-RU" sz="2000" b="1" i="1" dirty="0"/>
              <a:t>«Царицын»</a:t>
            </a:r>
            <a:r>
              <a:rPr lang="ru-RU" sz="2000" b="1" dirty="0"/>
              <a:t> — от тюркского слова </a:t>
            </a:r>
            <a:r>
              <a:rPr lang="ru-RU" sz="2000" b="1" i="1" dirty="0"/>
              <a:t>«</a:t>
            </a:r>
            <a:r>
              <a:rPr lang="ru-RU" sz="2000" b="1" i="1" dirty="0" err="1"/>
              <a:t>сары</a:t>
            </a:r>
            <a:r>
              <a:rPr lang="ru-RU" sz="2000" b="1" i="1" dirty="0"/>
              <a:t>-чин»</a:t>
            </a:r>
            <a:r>
              <a:rPr lang="ru-RU" sz="2000" b="1" dirty="0"/>
              <a:t> «жёлтый — красивый — остров»</a:t>
            </a:r>
            <a:r>
              <a:rPr lang="ru-RU" sz="2000" b="1" baseline="30000" dirty="0">
                <a:hlinkClick r:id="rId6"/>
              </a:rPr>
              <a:t>[19]</a:t>
            </a:r>
            <a:r>
              <a:rPr lang="ru-RU" sz="2000" b="1" dirty="0"/>
              <a:t>. Первые 10-15 лет город располагался на не нанесенном на карты своего времени острове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465219"/>
            <a:ext cx="3805518" cy="26469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010" y="128337"/>
            <a:ext cx="3843855" cy="23020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739" y="1740567"/>
            <a:ext cx="3599688" cy="230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58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35292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251158"/>
            <a:ext cx="8596668" cy="17902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/>
              <a:t>Во время массовой компании по </a:t>
            </a:r>
            <a:r>
              <a:rPr lang="ru-RU" sz="2000" b="1" dirty="0" err="1">
                <a:hlinkClick r:id="rId2" tooltip="Переименованные населённые пункты России (страница отсутствует)"/>
              </a:rPr>
              <a:t>переименовыванию</a:t>
            </a:r>
            <a:r>
              <a:rPr lang="ru-RU" sz="2000" b="1" dirty="0">
                <a:hlinkClick r:id="rId2" tooltip="Переименованные населённые пункты России (страница отсутствует)"/>
              </a:rPr>
              <a:t> названий населенных пунктов</a:t>
            </a:r>
            <a:r>
              <a:rPr lang="ru-RU" sz="2000" b="1" dirty="0"/>
              <a:t>, избавлению в </a:t>
            </a:r>
            <a:r>
              <a:rPr lang="ru-RU" sz="2000" b="1" dirty="0">
                <a:hlinkClick r:id="rId3" tooltip="Топоним"/>
              </a:rPr>
              <a:t>топонимах</a:t>
            </a:r>
            <a:r>
              <a:rPr lang="ru-RU" sz="2000" b="1" dirty="0"/>
              <a:t> от всего связанного с монархией и православной религией, в честь признания заслуг Сталина по обороне города 10 апреля 1925 года Царицын переименован в Сталинград, река Царица в Пионерку.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81" y="497303"/>
            <a:ext cx="3965908" cy="26492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33" y="0"/>
            <a:ext cx="3805488" cy="28312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239" y="1752917"/>
            <a:ext cx="3564857" cy="238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4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085474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>
                <a:solidFill>
                  <a:schemeClr val="tx1"/>
                </a:solidFill>
              </a:rPr>
              <a:t>1 мая 1945 года за выдающиеся заслуги перед Родиной Сталинград был удостоен почетного звания города-героя, а 8 мая 1965 года был награжден орденом Ленина и медалью "Золотая Звезда".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154904"/>
            <a:ext cx="8596668" cy="18864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/>
              <a:t>В 1961 году из Сталинграда город-герой был</a:t>
            </a:r>
            <a:r>
              <a:rPr lang="ru-RU" sz="2000" b="1" dirty="0">
                <a:solidFill>
                  <a:schemeClr val="tx1"/>
                </a:solidFill>
              </a:rPr>
              <a:t> </a:t>
            </a:r>
            <a:r>
              <a:rPr lang="ru-RU" sz="2000" b="1" dirty="0">
                <a:solidFill>
                  <a:schemeClr val="tx1"/>
                </a:solidFill>
                <a:hlinkClick r:id="rId2"/>
              </a:rPr>
              <a:t>переименован в Волгогра</a:t>
            </a:r>
            <a:r>
              <a:rPr lang="ru-RU" sz="2000" b="1" dirty="0">
                <a:solidFill>
                  <a:schemeClr val="tx1"/>
                </a:solidFill>
              </a:rPr>
              <a:t>д.</a:t>
            </a:r>
          </a:p>
          <a:p>
            <a:pPr marL="0" indent="0" algn="just">
              <a:buNone/>
            </a:pPr>
            <a:r>
              <a:rPr lang="ru-RU" sz="2000" b="1" dirty="0"/>
              <a:t>В 2005 году Законом Волгоградской области Волгоград был </a:t>
            </a:r>
            <a:r>
              <a:rPr lang="ru-RU" sz="2000" b="1" dirty="0">
                <a:hlinkClick r:id="rId3"/>
              </a:rPr>
              <a:t>наделен статусом городского округа</a:t>
            </a:r>
            <a:r>
              <a:rPr lang="ru-RU" sz="2000" b="1" dirty="0"/>
              <a:t>. День города отмечается ежегодно во второе воскресенье сентября.</a:t>
            </a:r>
          </a:p>
          <a:p>
            <a:pPr algn="just"/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262" y="1850447"/>
            <a:ext cx="3192380" cy="21795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228" y="1850447"/>
            <a:ext cx="3662774" cy="212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84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325654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866147"/>
            <a:ext cx="8596668" cy="217521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/>
              <a:t>В Сталинграде в удивительно короткие сроки были построены </a:t>
            </a:r>
            <a:r>
              <a:rPr lang="ru-RU" sz="2000" b="1" dirty="0">
                <a:hlinkClick r:id="rId2" tooltip="Волгоградская ГРЭС"/>
              </a:rPr>
              <a:t>ГРЭС</a:t>
            </a:r>
            <a:r>
              <a:rPr lang="ru-RU" sz="2000" b="1" dirty="0"/>
              <a:t> (1929), </a:t>
            </a:r>
            <a:r>
              <a:rPr lang="ru-RU" sz="2000" b="1" dirty="0">
                <a:hlinkClick r:id="rId3" tooltip="ВгТЗ"/>
              </a:rPr>
              <a:t>Сталинградский тракторный</a:t>
            </a:r>
            <a:r>
              <a:rPr lang="ru-RU" sz="2000" b="1" dirty="0"/>
              <a:t> (1930), </a:t>
            </a:r>
            <a:r>
              <a:rPr lang="ru-RU" sz="2000" b="1" dirty="0">
                <a:hlinkClick r:id="rId4" tooltip="Волгоградский судостроительный завод"/>
              </a:rPr>
              <a:t>Судоверфь</a:t>
            </a:r>
            <a:r>
              <a:rPr lang="ru-RU" sz="2000" b="1" dirty="0"/>
              <a:t> (1931), </a:t>
            </a:r>
            <a:r>
              <a:rPr lang="ru-RU" sz="2000" b="1" dirty="0">
                <a:hlinkClick r:id="rId5" tooltip="Волгоградский завод тракторных деталей и нормалей"/>
              </a:rPr>
              <a:t>Метизный завод</a:t>
            </a:r>
            <a:r>
              <a:rPr lang="ru-RU" sz="2000" b="1" dirty="0"/>
              <a:t> (1932)</a:t>
            </a:r>
            <a:r>
              <a:rPr lang="ru-RU" sz="2000" b="1" baseline="30000" dirty="0">
                <a:hlinkClick r:id="rId6"/>
              </a:rPr>
              <a:t>[52]</a:t>
            </a:r>
            <a:r>
              <a:rPr lang="ru-RU" sz="2000" b="1" dirty="0"/>
              <a:t>. Уже существующие заводы были вписаны в сталинградский тракторно-танковый </a:t>
            </a:r>
            <a:r>
              <a:rPr lang="ru-RU" sz="2000" b="1" dirty="0">
                <a:hlinkClick r:id="rId7" tooltip="Кластер (экономика)"/>
              </a:rPr>
              <a:t>кластер</a:t>
            </a:r>
            <a:r>
              <a:rPr lang="ru-RU" sz="2000" b="1" dirty="0"/>
              <a:t>: «Красный Октябрь» варил конструкционные, броневые и оружейные марки </a:t>
            </a:r>
            <a:r>
              <a:rPr lang="ru-RU" sz="2000" b="1" dirty="0">
                <a:hlinkClick r:id="rId8" tooltip="Сталь"/>
              </a:rPr>
              <a:t>стали</a:t>
            </a:r>
            <a:r>
              <a:rPr lang="ru-RU" sz="2000" b="1" dirty="0"/>
              <a:t>, «Баррикады» делал орудия, Метизный завод — крупные детали, Тракторный завод собирал трактора и танки, электричество давала Сталинградская ГРЭС.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45" y="192504"/>
            <a:ext cx="4368466" cy="2895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706" y="192504"/>
            <a:ext cx="4226902" cy="29918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01" y="985327"/>
            <a:ext cx="3697705" cy="261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73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7752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6340" y="3577389"/>
            <a:ext cx="8596668" cy="328061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/>
              <a:t>За предвоенный период было открыто более 200 учебных заведений от школ до ВУЗов, которые и сейчас являются базовыми для города: </a:t>
            </a:r>
            <a:r>
              <a:rPr lang="ru-RU" sz="2000" b="1" dirty="0">
                <a:hlinkClick r:id="rId2" tooltip="Волгоградский государственный технический университет"/>
              </a:rPr>
              <a:t>Тракторный (Механический) институт</a:t>
            </a:r>
            <a:r>
              <a:rPr lang="ru-RU" sz="2000" b="1" dirty="0"/>
              <a:t> (1930), </a:t>
            </a:r>
            <a:r>
              <a:rPr lang="ru-RU" sz="2000" b="1" dirty="0">
                <a:hlinkClick r:id="rId3" tooltip="Волгоградский государственный педагогический университет"/>
              </a:rPr>
              <a:t>Индустриально-педагогический институт</a:t>
            </a:r>
            <a:r>
              <a:rPr lang="ru-RU" sz="2000" b="1" dirty="0"/>
              <a:t> (1931), </a:t>
            </a:r>
            <a:r>
              <a:rPr lang="ru-RU" sz="2000" b="1" dirty="0">
                <a:hlinkClick r:id="rId4" tooltip="Волгоградский государственный медицинский университет"/>
              </a:rPr>
              <a:t>Медицинский институт</a:t>
            </a:r>
            <a:r>
              <a:rPr lang="ru-RU" sz="2000" b="1" dirty="0"/>
              <a:t> (1935). На смену частным практикам отдельных докторов царского периода пришёл массовый охват населения в заводских и районных поликлиниках и больницах. В жизнь горожан массово вошли электроэнергия, водопровод, канализация, общественный транспорт, радио, телефонная связь.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59" y="609599"/>
            <a:ext cx="3656930" cy="27500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574" y="609598"/>
            <a:ext cx="4113653" cy="275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70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1942—1943 годы. Сталинградская битва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 </a:t>
            </a:r>
            <a:r>
              <a:rPr lang="ru-RU" sz="2000" b="1" dirty="0"/>
              <a:t>Сталинградская битва стала одной из самых кровавых в истории человечества.  Военным значением победы стало снятие угрозы захватом вермахтом Нижнего Поволжья и Кавказа, особенно нефти с бакинских месторождений. Политическим значением стало отрезвление союзников Германии и понимание ими того факта, что войну выиграть невозможно. Турция </a:t>
            </a:r>
            <a:r>
              <a:rPr lang="ru-RU" sz="2000" b="1" dirty="0">
                <a:hlinkClick r:id="rId2" tooltip="Турция во Второй мировой войне"/>
              </a:rPr>
              <a:t>отказалась от вторжения</a:t>
            </a:r>
            <a:r>
              <a:rPr lang="ru-RU" sz="2000" b="1" dirty="0"/>
              <a:t> в СССР весною 1943 года, Япония не начала планируемый </a:t>
            </a:r>
            <a:r>
              <a:rPr lang="ru-RU" sz="2000" b="1" dirty="0">
                <a:hlinkClick r:id="rId3" tooltip="Сибирский поход японской армии"/>
              </a:rPr>
              <a:t>Сибирский поход</a:t>
            </a:r>
            <a:r>
              <a:rPr lang="ru-RU" sz="2000" b="1" dirty="0"/>
              <a:t>, Румыния (</a:t>
            </a:r>
            <a:r>
              <a:rPr lang="ru-RU" sz="2000" b="1" dirty="0" err="1">
                <a:hlinkClick r:id="rId4" tooltip="Михай I"/>
              </a:rPr>
              <a:t>Михай</a:t>
            </a:r>
            <a:r>
              <a:rPr lang="ru-RU" sz="2000" b="1" dirty="0">
                <a:hlinkClick r:id="rId4" tooltip="Михай I"/>
              </a:rPr>
              <a:t> I</a:t>
            </a:r>
            <a:r>
              <a:rPr lang="ru-RU" sz="2000" b="1" dirty="0"/>
              <a:t>), Италия (</a:t>
            </a:r>
            <a:r>
              <a:rPr lang="ru-RU" sz="2000" b="1" dirty="0" err="1">
                <a:hlinkClick r:id="rId5" tooltip="Бадольо, Пьетро"/>
              </a:rPr>
              <a:t>Бадольо</a:t>
            </a:r>
            <a:r>
              <a:rPr lang="ru-RU" sz="2000" b="1" dirty="0"/>
              <a:t>), Венгрия (</a:t>
            </a:r>
            <a:r>
              <a:rPr lang="ru-RU" sz="2000" b="1" dirty="0" err="1">
                <a:hlinkClick r:id="rId6" tooltip="Каллаи, Миклош"/>
              </a:rPr>
              <a:t>Каллаи</a:t>
            </a:r>
            <a:r>
              <a:rPr lang="ru-RU" sz="2000" b="1" dirty="0"/>
              <a:t>) стали искать возможности для выхода из войны и заключение </a:t>
            </a:r>
            <a:r>
              <a:rPr lang="ru-RU" sz="2000" b="1" dirty="0">
                <a:hlinkClick r:id="rId7" tooltip="Сепаратный мир"/>
              </a:rPr>
              <a:t>сепаратного мира</a:t>
            </a:r>
            <a:r>
              <a:rPr lang="ru-RU" sz="2000" b="1" dirty="0"/>
              <a:t> с Великобританией и США.</a:t>
            </a:r>
          </a:p>
          <a:p>
            <a:pPr algn="just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31839432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264</TotalTime>
  <Words>412</Words>
  <Application>Microsoft Office PowerPoint</Application>
  <PresentationFormat>Широкоэкранный</PresentationFormat>
  <Paragraphs>32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Roboto</vt:lpstr>
      <vt:lpstr>Trebuchet MS</vt:lpstr>
      <vt:lpstr>Wingdings 3</vt:lpstr>
      <vt:lpstr>Грань</vt:lpstr>
      <vt:lpstr>Город-герой Волгоград</vt:lpstr>
      <vt:lpstr>Волгогра́д — город на юго-востоке европейской части Российской Федерации с населением 1 013 533 человек (2018). Административный центр Волгоградской области. До 1925 года он носил название Цари́цын, с 1925 по 1961 год — Сталингра́д. Город-герой, важнейший пункт обороны Царицына   и Сталинградской битвы. </vt:lpstr>
      <vt:lpstr>Презентация PowerPoint</vt:lpstr>
      <vt:lpstr>Презентация PowerPoint</vt:lpstr>
      <vt:lpstr>Презентация PowerPoint</vt:lpstr>
      <vt:lpstr>1 мая 1945 года за выдающиеся заслуги перед Родиной Сталинград был удостоен почетного звания города-героя, а 8 мая 1965 года был награжден орденом Ленина и медалью "Золотая Звезда".</vt:lpstr>
      <vt:lpstr>Презентация PowerPoint</vt:lpstr>
      <vt:lpstr>Презентация PowerPoint</vt:lpstr>
      <vt:lpstr>1942—1943 годы. Сталинградская битва </vt:lpstr>
      <vt:lpstr>1944—2018 годы. Послевоенный период.</vt:lpstr>
      <vt:lpstr>Презентация PowerPoint</vt:lpstr>
      <vt:lpstr>Город сегодня. Аллея Героев.</vt:lpstr>
      <vt:lpstr>Площадь Павших борцов </vt:lpstr>
      <vt:lpstr>В целом, в результате послевоенной реконструкции планировка площади Павших Борцов в основном сохранила свои очертания.       Парад в честь дня Победы.</vt:lpstr>
      <vt:lpstr>Обелиск и Вечный огонь </vt:lpstr>
      <vt:lpstr>Вечный огонь </vt:lpstr>
      <vt:lpstr>От набережной Волги к Площади павших бойцов идет небольшая улица – Аллея героев. В 1985 году здесь был открыт мемориальный памятник, посвященный Героям Советского Союза и полным кавалерам ордена Славы, ушедшим на фронт из Волгоградской области и героям Сталинградской битвы. Площадь павших борцов, ранее Александровская площадь, связана не только со Сталинградской битвой. Здесь над братской могилой расположен обелиск в честь всех защитников города, погибших в Гражданской войне. После ожесточённых боев во время Великой Отечественной войны 4 февраля 1943 года в могилу было произведено дозахоронение останков более ста защитников Сталинграда. А с 1 февраля 1963 года на Площади Павших борцов в Волгограде горит Вечный огонь в память о мужестве и героизме всех защитников города.</vt:lpstr>
      <vt:lpstr>Мамаев курган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Первухина О.В</dc:creator>
  <cp:lastModifiedBy>админ</cp:lastModifiedBy>
  <cp:revision>24</cp:revision>
  <dcterms:created xsi:type="dcterms:W3CDTF">2019-04-23T04:19:05Z</dcterms:created>
  <dcterms:modified xsi:type="dcterms:W3CDTF">2022-03-17T11:44:35Z</dcterms:modified>
</cp:coreProperties>
</file>