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74" r:id="rId9"/>
    <p:sldId id="263" r:id="rId10"/>
    <p:sldId id="264" r:id="rId11"/>
    <p:sldId id="265" r:id="rId12"/>
    <p:sldId id="266" r:id="rId13"/>
    <p:sldId id="276" r:id="rId14"/>
    <p:sldId id="277" r:id="rId15"/>
    <p:sldId id="268" r:id="rId16"/>
    <p:sldId id="269" r:id="rId17"/>
    <p:sldId id="278" r:id="rId18"/>
    <p:sldId id="280" r:id="rId19"/>
    <p:sldId id="271" r:id="rId20"/>
    <p:sldId id="272" r:id="rId21"/>
  </p:sldIdLst>
  <p:sldSz cx="10080625" cy="567055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6E1F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>
        <p:scale>
          <a:sx n="100" d="100"/>
          <a:sy n="100" d="100"/>
        </p:scale>
        <p:origin x="-222" y="204"/>
      </p:cViewPr>
      <p:guideLst>
        <p:guide orient="horz" pos="1786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E2155-3ED2-4C39-A858-219A43D652B5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F5AB5-EB32-4690-93AB-5063B4195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F5AB5-EB32-4690-93AB-5063B4195D7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56059071-4D23-4B6D-897C-DF1AFC261A9A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&#1050;&#1088;&#1080;&#1089;&#1090;&#1080;&#1085;&#1072;\Desktop\&#1047;&#1077;&#1083;&#1105;&#1085;&#1099;&#1081;%20&#1086;&#1075;&#1086;&#1085;&#1077;&#1082;%202023\a-passazir.wmv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&#1050;&#1088;&#1080;&#1089;&#1090;&#1080;&#1085;&#1072;\Desktop\&#1047;&#1077;&#1083;&#1105;&#1085;&#1099;&#1081;%20&#1086;&#1075;&#1086;&#1085;&#1077;&#1082;%202023\600-rebus-1.wmv" TargetMode="Externa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audio" Target="../media/audio2.wav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file:///C:\Users\&#1050;&#1088;&#1080;&#1089;&#1090;&#1080;&#1085;&#1072;\Desktop\&#1047;&#1077;&#1083;&#1105;&#1085;&#1099;&#1081;%20&#1086;&#1075;&#1086;&#1085;&#1077;&#1082;%202023\moj-drug-velosiped.wmv" TargetMode="External"/><Relationship Id="rId1" Type="http://schemas.openxmlformats.org/officeDocument/2006/relationships/tags" Target="../tags/tag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audio" Target="../media/audio2.wav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Users\&#1050;&#1088;&#1080;&#1089;&#1090;&#1080;&#1085;&#1072;\Desktop\&#1047;&#1077;&#1083;&#1105;&#1085;&#1099;&#1081;%20&#1086;&#1075;&#1086;&#1085;&#1077;&#1082;%202023\33.%20&#1046;&#1080;&#1074;&#1077;&#1084;%20&#1087;&#1086;%20&#1087;&#1088;&#1072;&#1074;&#1080;&#1083;&#1072;&#1084;.wav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akla.ru/" TargetMode="External"/><Relationship Id="rId2" Type="http://schemas.openxmlformats.org/officeDocument/2006/relationships/hyperlink" Target="https://www.olesya-emelyanova.ru/index-stihi-pdd_dlya_peshehodov_velosipedistov_i_passazhirov.html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pngwing.com/ru" TargetMode="External"/><Relationship Id="rId4" Type="http://schemas.openxmlformats.org/officeDocument/2006/relationships/hyperlink" Target="https://yandex.ru/images/search?from=tabbar&amp;text=&#1092;&#1086;&#1085;%20&#1075;&#1086;&#1088;&#1086;&#1076;%20&#1076;&#1083;&#1103;%20&#1076;&#1077;&#1090;&#1077;&#1081;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file:///C:\Users\&#1050;&#1088;&#1080;&#1089;&#1090;&#1080;&#1085;&#1072;\Desktop\&#1047;&#1077;&#1083;&#1105;&#1085;&#1099;&#1081;%20&#1086;&#1075;&#1086;&#1085;&#1077;&#1082;%202023\pesehodnye-perehody.wmv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520000" y="505800"/>
            <a:ext cx="4721400" cy="2014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ru-RU" sz="1600" b="1" strike="noStrike" spc="-1">
                <a:solidFill>
                  <a:srgbClr val="002060"/>
                </a:solidFill>
                <a:latin typeface="Comic Sans MS"/>
                <a:ea typeface="바탕"/>
              </a:rPr>
              <a:t>Муниципальное дошкольное образовательное учреждение «Детский сад №32 Дзержинского района Волгограда»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00000" y="1717920"/>
            <a:ext cx="8742600" cy="2782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ru-RU" sz="2600" b="1" strike="noStrike" spc="-1">
                <a:solidFill>
                  <a:srgbClr val="6113A1"/>
                </a:solidFill>
                <a:latin typeface="Comic Sans MS"/>
              </a:rPr>
              <a:t>Авторская образовательная </a:t>
            </a:r>
            <a:endParaRPr lang="ru-RU" sz="2600" b="0" strike="noStrike" spc="-1">
              <a:solidFill>
                <a:srgbClr val="6113A1"/>
              </a:solidFill>
              <a:latin typeface="Arial"/>
            </a:endParaRPr>
          </a:p>
          <a:p>
            <a:pPr algn="ctr"/>
            <a:r>
              <a:rPr lang="ru-RU" sz="2600" b="1" strike="noStrike" spc="-1">
                <a:solidFill>
                  <a:srgbClr val="6113A1"/>
                </a:solidFill>
                <a:latin typeface="Comic Sans MS"/>
              </a:rPr>
              <a:t>мультимедийная презентация </a:t>
            </a:r>
            <a:r>
              <a:t/>
            </a:r>
            <a:br/>
            <a:r>
              <a:rPr lang="ru-RU" sz="2600" b="1" strike="noStrike" spc="-1">
                <a:solidFill>
                  <a:srgbClr val="6113A1"/>
                </a:solidFill>
                <a:latin typeface="Comic Sans MS"/>
              </a:rPr>
              <a:t>«Учим ПДД </a:t>
            </a:r>
            <a:endParaRPr lang="ru-RU" sz="2600" b="0" strike="noStrike" spc="-1">
              <a:solidFill>
                <a:srgbClr val="6113A1"/>
              </a:solidFill>
              <a:latin typeface="Arial"/>
            </a:endParaRPr>
          </a:p>
          <a:p>
            <a:pPr algn="ctr"/>
            <a:r>
              <a:rPr lang="ru-RU" sz="2600" b="1" strike="noStrike" spc="-1">
                <a:solidFill>
                  <a:srgbClr val="6113A1"/>
                </a:solidFill>
                <a:latin typeface="Comic Sans MS"/>
              </a:rPr>
              <a:t>вместе с зеброй Зу»</a:t>
            </a:r>
            <a:endParaRPr lang="ru-RU" sz="2600" b="0" strike="noStrike" spc="-1">
              <a:solidFill>
                <a:srgbClr val="6113A1"/>
              </a:solidFill>
              <a:latin typeface="Arial"/>
            </a:endParaRPr>
          </a:p>
        </p:txBody>
      </p:sp>
      <p:sp>
        <p:nvSpPr>
          <p:cNvPr id="43" name="Прямоугольник 4"/>
          <p:cNvSpPr/>
          <p:nvPr/>
        </p:nvSpPr>
        <p:spPr>
          <a:xfrm>
            <a:off x="5220000" y="3849480"/>
            <a:ext cx="3816360" cy="15682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 dirty="0">
                <a:solidFill>
                  <a:srgbClr val="002060"/>
                </a:solidFill>
                <a:latin typeface="Comic Sans MS"/>
                <a:ea typeface="바탕"/>
              </a:rPr>
              <a:t>Авторы: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 dirty="0">
                <a:solidFill>
                  <a:srgbClr val="002060"/>
                </a:solidFill>
                <a:latin typeface="Comic Sans MS"/>
                <a:ea typeface="바탕"/>
              </a:rPr>
              <a:t> Карпова Кристина Юрьевна 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 dirty="0">
                <a:solidFill>
                  <a:srgbClr val="002060"/>
                </a:solidFill>
                <a:latin typeface="Comic Sans MS"/>
                <a:ea typeface="바탕"/>
              </a:rPr>
              <a:t>Ванина Анна Дмитриевна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 dirty="0">
                <a:solidFill>
                  <a:srgbClr val="002060"/>
                </a:solidFill>
                <a:latin typeface="Comic Sans MS"/>
                <a:ea typeface="바탕"/>
              </a:rPr>
              <a:t> </a:t>
            </a:r>
            <a:r>
              <a:rPr lang="ru-RU" sz="1600" b="1" strike="noStrike" spc="-1" dirty="0" smtClean="0">
                <a:solidFill>
                  <a:srgbClr val="002060"/>
                </a:solidFill>
                <a:latin typeface="Comic Sans MS"/>
                <a:ea typeface="바탕"/>
              </a:rPr>
              <a:t>Возрастная </a:t>
            </a:r>
            <a:r>
              <a:rPr lang="ru-RU" sz="1600" b="1" strike="noStrike" spc="-1" dirty="0" err="1">
                <a:solidFill>
                  <a:srgbClr val="002060"/>
                </a:solidFill>
                <a:latin typeface="Comic Sans MS"/>
                <a:ea typeface="바탕"/>
              </a:rPr>
              <a:t>адресность</a:t>
            </a:r>
            <a:r>
              <a:rPr lang="ru-RU" sz="1600" b="1" strike="noStrike" spc="-1" dirty="0">
                <a:solidFill>
                  <a:srgbClr val="002060"/>
                </a:solidFill>
                <a:latin typeface="Comic Sans MS"/>
                <a:ea typeface="바탕"/>
              </a:rPr>
              <a:t>:      </a:t>
            </a:r>
            <a:endParaRPr lang="ru-RU" sz="1600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 dirty="0" smtClean="0">
                <a:solidFill>
                  <a:srgbClr val="002060"/>
                </a:solidFill>
                <a:latin typeface="Comic Sans MS"/>
                <a:ea typeface="바탕"/>
              </a:rPr>
              <a:t>для </a:t>
            </a:r>
            <a:r>
              <a:rPr lang="ru-RU" sz="1600" b="1" strike="noStrike" spc="-1" dirty="0">
                <a:solidFill>
                  <a:srgbClr val="002060"/>
                </a:solidFill>
                <a:latin typeface="Comic Sans MS"/>
                <a:ea typeface="바탕"/>
              </a:rPr>
              <a:t>детей 6-7 лет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600" b="0" strike="noStrike" spc="-1" dirty="0">
              <a:latin typeface="Arial"/>
            </a:endParaRPr>
          </a:p>
        </p:txBody>
      </p:sp>
      <p:pic>
        <p:nvPicPr>
          <p:cNvPr id="44" name="Рисунок 43"/>
          <p:cNvPicPr/>
          <p:nvPr/>
        </p:nvPicPr>
        <p:blipFill>
          <a:blip r:embed="rId2" cstate="print"/>
          <a:stretch/>
        </p:blipFill>
        <p:spPr>
          <a:xfrm>
            <a:off x="360000" y="2865600"/>
            <a:ext cx="2495880" cy="2804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 advClick="0" advTm="537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Группа 3_6"/>
          <p:cNvGrpSpPr/>
          <p:nvPr/>
        </p:nvGrpSpPr>
        <p:grpSpPr>
          <a:xfrm>
            <a:off x="2642400" y="194760"/>
            <a:ext cx="5728680" cy="3765240"/>
            <a:chOff x="2642400" y="194760"/>
            <a:chExt cx="5728680" cy="3765240"/>
          </a:xfrm>
        </p:grpSpPr>
        <p:sp>
          <p:nvSpPr>
            <p:cNvPr id="89" name="Скругленный прямоугольник 4_7"/>
            <p:cNvSpPr/>
            <p:nvPr/>
          </p:nvSpPr>
          <p:spPr>
            <a:xfrm>
              <a:off x="2642400" y="194760"/>
              <a:ext cx="4908240" cy="659160"/>
            </a:xfrm>
            <a:custGeom>
              <a:avLst/>
              <a:gdLst/>
              <a:ahLst/>
              <a:cxnLst/>
              <a:rect l="0" t="0" r="r" b="b"/>
              <a:pathLst>
                <a:path w="13636" h="1833">
                  <a:moveTo>
                    <a:pt x="305" y="0"/>
                  </a:moveTo>
                  <a:lnTo>
                    <a:pt x="305" y="0"/>
                  </a:lnTo>
                  <a:cubicBezTo>
                    <a:pt x="252" y="0"/>
                    <a:pt x="199" y="14"/>
                    <a:pt x="153" y="41"/>
                  </a:cubicBezTo>
                  <a:cubicBezTo>
                    <a:pt x="106" y="68"/>
                    <a:pt x="68" y="106"/>
                    <a:pt x="41" y="153"/>
                  </a:cubicBezTo>
                  <a:cubicBezTo>
                    <a:pt x="14" y="199"/>
                    <a:pt x="0" y="252"/>
                    <a:pt x="0" y="305"/>
                  </a:cubicBezTo>
                  <a:lnTo>
                    <a:pt x="0" y="1526"/>
                  </a:lnTo>
                  <a:lnTo>
                    <a:pt x="0" y="1527"/>
                  </a:lnTo>
                  <a:cubicBezTo>
                    <a:pt x="0" y="1580"/>
                    <a:pt x="14" y="1633"/>
                    <a:pt x="41" y="1679"/>
                  </a:cubicBezTo>
                  <a:cubicBezTo>
                    <a:pt x="68" y="1726"/>
                    <a:pt x="106" y="1764"/>
                    <a:pt x="153" y="1791"/>
                  </a:cubicBezTo>
                  <a:cubicBezTo>
                    <a:pt x="199" y="1818"/>
                    <a:pt x="252" y="1832"/>
                    <a:pt x="305" y="1832"/>
                  </a:cubicBezTo>
                  <a:lnTo>
                    <a:pt x="13329" y="1832"/>
                  </a:lnTo>
                  <a:lnTo>
                    <a:pt x="13330" y="1832"/>
                  </a:lnTo>
                  <a:cubicBezTo>
                    <a:pt x="13383" y="1832"/>
                    <a:pt x="13436" y="1818"/>
                    <a:pt x="13482" y="1791"/>
                  </a:cubicBezTo>
                  <a:cubicBezTo>
                    <a:pt x="13529" y="1764"/>
                    <a:pt x="13567" y="1726"/>
                    <a:pt x="13594" y="1679"/>
                  </a:cubicBezTo>
                  <a:cubicBezTo>
                    <a:pt x="13621" y="1633"/>
                    <a:pt x="13635" y="1580"/>
                    <a:pt x="13635" y="1527"/>
                  </a:cubicBezTo>
                  <a:lnTo>
                    <a:pt x="13635" y="305"/>
                  </a:lnTo>
                  <a:lnTo>
                    <a:pt x="13635" y="305"/>
                  </a:lnTo>
                  <a:lnTo>
                    <a:pt x="13635" y="305"/>
                  </a:lnTo>
                  <a:cubicBezTo>
                    <a:pt x="13635" y="252"/>
                    <a:pt x="13621" y="199"/>
                    <a:pt x="13594" y="153"/>
                  </a:cubicBezTo>
                  <a:cubicBezTo>
                    <a:pt x="13567" y="106"/>
                    <a:pt x="13529" y="68"/>
                    <a:pt x="13482" y="41"/>
                  </a:cubicBezTo>
                  <a:cubicBezTo>
                    <a:pt x="13436" y="14"/>
                    <a:pt x="13383" y="0"/>
                    <a:pt x="13330" y="0"/>
                  </a:cubicBezTo>
                  <a:lnTo>
                    <a:pt x="305" y="0"/>
                  </a:lnTo>
                </a:path>
              </a:pathLst>
            </a:custGeom>
            <a:solidFill>
              <a:srgbClr val="00B050"/>
            </a:solidFill>
            <a:ln w="38160">
              <a:solidFill>
                <a:srgbClr val="FFFFFF"/>
              </a:solidFill>
              <a:miter/>
            </a:ln>
            <a:effectLst>
              <a:outerShdw dist="20160" dir="540000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noAutofit/>
            </a:bodyPr>
            <a:lstStyle/>
            <a:p>
              <a:r>
                <a:rPr lang="ru-RU" sz="2800" b="1" strike="noStrike" spc="-1">
                  <a:solidFill>
                    <a:srgbClr val="FFFFFF"/>
                  </a:solidFill>
                  <a:latin typeface="Comic Sans MS"/>
                </a:rPr>
                <a:t>      </a:t>
              </a:r>
              <a:r>
                <a:rPr lang="ru-RU" sz="3200" b="1" strike="noStrike" spc="-1">
                  <a:solidFill>
                    <a:srgbClr val="FFFFFF"/>
                  </a:solidFill>
                  <a:latin typeface="Comic Sans MS"/>
                </a:rPr>
                <a:t>«Я-пассажир»</a:t>
              </a:r>
            </a:p>
          </p:txBody>
        </p:sp>
        <p:sp>
          <p:nvSpPr>
            <p:cNvPr id="90" name="Прямоугольник 5_7"/>
            <p:cNvSpPr/>
            <p:nvPr/>
          </p:nvSpPr>
          <p:spPr>
            <a:xfrm>
              <a:off x="3661200" y="2040840"/>
              <a:ext cx="4709880" cy="1919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1" name="TextBox 90"/>
          <p:cNvSpPr txBox="1"/>
          <p:nvPr/>
        </p:nvSpPr>
        <p:spPr>
          <a:xfrm>
            <a:off x="2178720" y="1389600"/>
            <a:ext cx="4481280" cy="2930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2000" b="1" strike="noStrike" spc="-1" dirty="0">
                <a:solidFill>
                  <a:srgbClr val="168253"/>
                </a:solidFill>
                <a:latin typeface="Comic Sans MS"/>
              </a:rPr>
              <a:t>Если с мамой или с папой </a:t>
            </a:r>
            <a:r>
              <a:rPr dirty="0"/>
              <a:t/>
            </a:r>
            <a:br>
              <a:rPr dirty="0"/>
            </a:br>
            <a:r>
              <a:rPr lang="ru-RU" sz="2000" b="1" strike="noStrike" spc="-1" dirty="0">
                <a:solidFill>
                  <a:srgbClr val="168253"/>
                </a:solidFill>
                <a:latin typeface="Comic Sans MS"/>
              </a:rPr>
              <a:t>Вы поедете все вместе, </a:t>
            </a:r>
            <a:r>
              <a:rPr dirty="0"/>
              <a:t/>
            </a:r>
            <a:br>
              <a:rPr dirty="0"/>
            </a:br>
            <a:r>
              <a:rPr lang="ru-RU" sz="2000" b="1" strike="noStrike" spc="-1" dirty="0">
                <a:solidFill>
                  <a:srgbClr val="168253"/>
                </a:solidFill>
                <a:latin typeface="Comic Sans MS"/>
              </a:rPr>
              <a:t>Не забудь, что ты — ребенок, </a:t>
            </a:r>
            <a:r>
              <a:rPr dirty="0"/>
              <a:t/>
            </a:r>
            <a:br>
              <a:rPr dirty="0"/>
            </a:br>
            <a:r>
              <a:rPr lang="ru-RU" sz="2000" b="1" strike="noStrike" spc="-1" dirty="0">
                <a:solidFill>
                  <a:srgbClr val="168253"/>
                </a:solidFill>
                <a:latin typeface="Comic Sans MS"/>
              </a:rPr>
              <a:t>Должен ехать в детском кресле! </a:t>
            </a:r>
            <a:r>
              <a:rPr dirty="0"/>
              <a:t/>
            </a:r>
            <a:br>
              <a:rPr dirty="0"/>
            </a:br>
            <a:r>
              <a:rPr lang="ru-RU" sz="2000" b="1" strike="noStrike" spc="-1" dirty="0">
                <a:solidFill>
                  <a:srgbClr val="168253"/>
                </a:solidFill>
                <a:latin typeface="Comic Sans MS"/>
              </a:rPr>
              <a:t>Должен быть ремнем пристегнут </a:t>
            </a:r>
            <a:r>
              <a:rPr dirty="0"/>
              <a:t/>
            </a:r>
            <a:br>
              <a:rPr dirty="0"/>
            </a:br>
            <a:r>
              <a:rPr lang="ru-RU" sz="2000" b="1" strike="noStrike" spc="-1" dirty="0">
                <a:solidFill>
                  <a:srgbClr val="168253"/>
                </a:solidFill>
                <a:latin typeface="Comic Sans MS"/>
              </a:rPr>
              <a:t>Сам и мама с папой тоже! </a:t>
            </a:r>
            <a:r>
              <a:rPr dirty="0"/>
              <a:t/>
            </a:r>
            <a:br>
              <a:rPr dirty="0"/>
            </a:br>
            <a:r>
              <a:rPr lang="ru-RU" sz="2000" b="1" strike="noStrike" spc="-1" dirty="0">
                <a:solidFill>
                  <a:srgbClr val="168253"/>
                </a:solidFill>
                <a:latin typeface="Comic Sans MS"/>
              </a:rPr>
              <a:t>Соблюдать все надо строго! </a:t>
            </a:r>
            <a:r>
              <a:rPr dirty="0"/>
              <a:t/>
            </a:r>
            <a:br>
              <a:rPr dirty="0"/>
            </a:br>
            <a:r>
              <a:rPr lang="ru-RU" sz="2000" b="1" strike="noStrike" spc="-1" dirty="0">
                <a:solidFill>
                  <a:srgbClr val="168253"/>
                </a:solidFill>
                <a:latin typeface="Comic Sans MS"/>
              </a:rPr>
              <a:t>Это, друг, тебе поможет.</a:t>
            </a:r>
            <a:endParaRPr lang="ru-RU" sz="2000" b="0" strike="noStrike" spc="-1" dirty="0">
              <a:solidFill>
                <a:srgbClr val="168253"/>
              </a:solidFill>
              <a:latin typeface="Arial"/>
            </a:endParaRPr>
          </a:p>
        </p:txBody>
      </p:sp>
      <p:pic>
        <p:nvPicPr>
          <p:cNvPr id="92" name="Рисунок 91"/>
          <p:cNvPicPr/>
          <p:nvPr/>
        </p:nvPicPr>
        <p:blipFill>
          <a:blip r:embed="rId2" cstate="print"/>
          <a:stretch/>
        </p:blipFill>
        <p:spPr>
          <a:xfrm flipH="1">
            <a:off x="6370200" y="1389600"/>
            <a:ext cx="2809800" cy="3468240"/>
          </a:xfrm>
          <a:prstGeom prst="rect">
            <a:avLst/>
          </a:prstGeom>
          <a:ln w="0">
            <a:noFill/>
          </a:ln>
        </p:spPr>
      </p:pic>
      <p:pic>
        <p:nvPicPr>
          <p:cNvPr id="93" name="Рисунок 92"/>
          <p:cNvPicPr/>
          <p:nvPr/>
        </p:nvPicPr>
        <p:blipFill>
          <a:blip r:embed="rId3" cstate="print"/>
          <a:stretch/>
        </p:blipFill>
        <p:spPr>
          <a:xfrm>
            <a:off x="220680" y="3240000"/>
            <a:ext cx="1939320" cy="2179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 advClick="0" advTm="89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-passazir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95896" y="675035"/>
            <a:ext cx="7658049" cy="4314394"/>
          </a:xfrm>
          <a:prstGeom prst="rect">
            <a:avLst/>
          </a:prstGeom>
        </p:spPr>
      </p:pic>
      <p:grpSp>
        <p:nvGrpSpPr>
          <p:cNvPr id="94" name="Группа 3_4"/>
          <p:cNvGrpSpPr/>
          <p:nvPr/>
        </p:nvGrpSpPr>
        <p:grpSpPr>
          <a:xfrm>
            <a:off x="2642400" y="124200"/>
            <a:ext cx="5728680" cy="3765240"/>
            <a:chOff x="2642400" y="124200"/>
            <a:chExt cx="5728680" cy="3765240"/>
          </a:xfrm>
        </p:grpSpPr>
        <p:sp>
          <p:nvSpPr>
            <p:cNvPr id="95" name="Скругленный прямоугольник 4_5"/>
            <p:cNvSpPr/>
            <p:nvPr/>
          </p:nvSpPr>
          <p:spPr>
            <a:xfrm>
              <a:off x="2642400" y="124200"/>
              <a:ext cx="4908240" cy="659160"/>
            </a:xfrm>
            <a:custGeom>
              <a:avLst/>
              <a:gdLst/>
              <a:ahLst/>
              <a:cxnLst/>
              <a:rect l="0" t="0" r="r" b="b"/>
              <a:pathLst>
                <a:path w="13636" h="1833">
                  <a:moveTo>
                    <a:pt x="305" y="0"/>
                  </a:moveTo>
                  <a:lnTo>
                    <a:pt x="305" y="0"/>
                  </a:lnTo>
                  <a:cubicBezTo>
                    <a:pt x="252" y="0"/>
                    <a:pt x="199" y="14"/>
                    <a:pt x="153" y="41"/>
                  </a:cubicBezTo>
                  <a:cubicBezTo>
                    <a:pt x="106" y="68"/>
                    <a:pt x="68" y="106"/>
                    <a:pt x="41" y="153"/>
                  </a:cubicBezTo>
                  <a:cubicBezTo>
                    <a:pt x="14" y="199"/>
                    <a:pt x="0" y="252"/>
                    <a:pt x="0" y="305"/>
                  </a:cubicBezTo>
                  <a:lnTo>
                    <a:pt x="0" y="1526"/>
                  </a:lnTo>
                  <a:lnTo>
                    <a:pt x="0" y="1527"/>
                  </a:lnTo>
                  <a:cubicBezTo>
                    <a:pt x="0" y="1580"/>
                    <a:pt x="14" y="1633"/>
                    <a:pt x="41" y="1679"/>
                  </a:cubicBezTo>
                  <a:cubicBezTo>
                    <a:pt x="68" y="1726"/>
                    <a:pt x="106" y="1764"/>
                    <a:pt x="153" y="1791"/>
                  </a:cubicBezTo>
                  <a:cubicBezTo>
                    <a:pt x="199" y="1818"/>
                    <a:pt x="252" y="1832"/>
                    <a:pt x="305" y="1832"/>
                  </a:cubicBezTo>
                  <a:lnTo>
                    <a:pt x="13329" y="1832"/>
                  </a:lnTo>
                  <a:lnTo>
                    <a:pt x="13330" y="1832"/>
                  </a:lnTo>
                  <a:cubicBezTo>
                    <a:pt x="13383" y="1832"/>
                    <a:pt x="13436" y="1818"/>
                    <a:pt x="13482" y="1791"/>
                  </a:cubicBezTo>
                  <a:cubicBezTo>
                    <a:pt x="13529" y="1764"/>
                    <a:pt x="13567" y="1726"/>
                    <a:pt x="13594" y="1679"/>
                  </a:cubicBezTo>
                  <a:cubicBezTo>
                    <a:pt x="13621" y="1633"/>
                    <a:pt x="13635" y="1580"/>
                    <a:pt x="13635" y="1527"/>
                  </a:cubicBezTo>
                  <a:lnTo>
                    <a:pt x="13635" y="305"/>
                  </a:lnTo>
                  <a:lnTo>
                    <a:pt x="13635" y="305"/>
                  </a:lnTo>
                  <a:lnTo>
                    <a:pt x="13635" y="305"/>
                  </a:lnTo>
                  <a:cubicBezTo>
                    <a:pt x="13635" y="252"/>
                    <a:pt x="13621" y="199"/>
                    <a:pt x="13594" y="153"/>
                  </a:cubicBezTo>
                  <a:cubicBezTo>
                    <a:pt x="13567" y="106"/>
                    <a:pt x="13529" y="68"/>
                    <a:pt x="13482" y="41"/>
                  </a:cubicBezTo>
                  <a:cubicBezTo>
                    <a:pt x="13436" y="14"/>
                    <a:pt x="13383" y="0"/>
                    <a:pt x="13330" y="0"/>
                  </a:cubicBezTo>
                  <a:lnTo>
                    <a:pt x="305" y="0"/>
                  </a:lnTo>
                </a:path>
              </a:pathLst>
            </a:custGeom>
            <a:solidFill>
              <a:srgbClr val="00B050"/>
            </a:solidFill>
            <a:ln w="38160">
              <a:solidFill>
                <a:srgbClr val="FFFFFF"/>
              </a:solidFill>
              <a:miter/>
            </a:ln>
            <a:effectLst>
              <a:outerShdw dist="20160" dir="540000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noAutofit/>
            </a:bodyPr>
            <a:lstStyle/>
            <a:p>
              <a:r>
                <a:rPr lang="ru-RU" sz="2800" b="1" strike="noStrike" spc="-1">
                  <a:solidFill>
                    <a:srgbClr val="FFFFFF"/>
                  </a:solidFill>
                  <a:latin typeface="Comic Sans MS"/>
                </a:rPr>
                <a:t>     </a:t>
              </a:r>
              <a:r>
                <a:rPr lang="ru-RU" sz="3200" b="1" strike="noStrike" spc="-1">
                  <a:solidFill>
                    <a:srgbClr val="FFFFFF"/>
                  </a:solidFill>
                  <a:latin typeface="Comic Sans MS"/>
                </a:rPr>
                <a:t>«Я-пассажир»</a:t>
              </a:r>
            </a:p>
          </p:txBody>
        </p:sp>
        <p:sp>
          <p:nvSpPr>
            <p:cNvPr id="96" name="Прямоугольник 5_5"/>
            <p:cNvSpPr/>
            <p:nvPr/>
          </p:nvSpPr>
          <p:spPr>
            <a:xfrm>
              <a:off x="3661200" y="1970280"/>
              <a:ext cx="4709880" cy="1919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97" name="Рисунок 96"/>
          <p:cNvPicPr/>
          <p:nvPr/>
        </p:nvPicPr>
        <p:blipFill>
          <a:blip r:embed="rId4" cstate="print"/>
          <a:stretch/>
        </p:blipFill>
        <p:spPr>
          <a:xfrm>
            <a:off x="143768" y="1539131"/>
            <a:ext cx="2592288" cy="4059411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 advClick="0" advTm="135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16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00-rebus-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9952" y="891059"/>
            <a:ext cx="6656740" cy="3744416"/>
          </a:xfrm>
          <a:prstGeom prst="rect">
            <a:avLst/>
          </a:prstGeom>
        </p:spPr>
      </p:pic>
      <p:grpSp>
        <p:nvGrpSpPr>
          <p:cNvPr id="98" name="Группа 3_3"/>
          <p:cNvGrpSpPr/>
          <p:nvPr/>
        </p:nvGrpSpPr>
        <p:grpSpPr>
          <a:xfrm>
            <a:off x="2642400" y="124200"/>
            <a:ext cx="5728680" cy="3765240"/>
            <a:chOff x="2642400" y="124200"/>
            <a:chExt cx="5728680" cy="3765240"/>
          </a:xfrm>
        </p:grpSpPr>
        <p:sp>
          <p:nvSpPr>
            <p:cNvPr id="99" name="Скругленный прямоугольник 4_4"/>
            <p:cNvSpPr/>
            <p:nvPr/>
          </p:nvSpPr>
          <p:spPr>
            <a:xfrm>
              <a:off x="2642400" y="124200"/>
              <a:ext cx="4908240" cy="659160"/>
            </a:xfrm>
            <a:custGeom>
              <a:avLst/>
              <a:gdLst/>
              <a:ahLst/>
              <a:cxnLst/>
              <a:rect l="0" t="0" r="r" b="b"/>
              <a:pathLst>
                <a:path w="13636" h="1833">
                  <a:moveTo>
                    <a:pt x="305" y="0"/>
                  </a:moveTo>
                  <a:lnTo>
                    <a:pt x="305" y="0"/>
                  </a:lnTo>
                  <a:cubicBezTo>
                    <a:pt x="252" y="0"/>
                    <a:pt x="199" y="14"/>
                    <a:pt x="153" y="41"/>
                  </a:cubicBezTo>
                  <a:cubicBezTo>
                    <a:pt x="106" y="68"/>
                    <a:pt x="68" y="106"/>
                    <a:pt x="41" y="153"/>
                  </a:cubicBezTo>
                  <a:cubicBezTo>
                    <a:pt x="14" y="199"/>
                    <a:pt x="0" y="252"/>
                    <a:pt x="0" y="305"/>
                  </a:cubicBezTo>
                  <a:lnTo>
                    <a:pt x="0" y="1526"/>
                  </a:lnTo>
                  <a:lnTo>
                    <a:pt x="0" y="1527"/>
                  </a:lnTo>
                  <a:cubicBezTo>
                    <a:pt x="0" y="1580"/>
                    <a:pt x="14" y="1633"/>
                    <a:pt x="41" y="1679"/>
                  </a:cubicBezTo>
                  <a:cubicBezTo>
                    <a:pt x="68" y="1726"/>
                    <a:pt x="106" y="1764"/>
                    <a:pt x="153" y="1791"/>
                  </a:cubicBezTo>
                  <a:cubicBezTo>
                    <a:pt x="199" y="1818"/>
                    <a:pt x="252" y="1832"/>
                    <a:pt x="305" y="1832"/>
                  </a:cubicBezTo>
                  <a:lnTo>
                    <a:pt x="13329" y="1832"/>
                  </a:lnTo>
                  <a:lnTo>
                    <a:pt x="13330" y="1832"/>
                  </a:lnTo>
                  <a:cubicBezTo>
                    <a:pt x="13383" y="1832"/>
                    <a:pt x="13436" y="1818"/>
                    <a:pt x="13482" y="1791"/>
                  </a:cubicBezTo>
                  <a:cubicBezTo>
                    <a:pt x="13529" y="1764"/>
                    <a:pt x="13567" y="1726"/>
                    <a:pt x="13594" y="1679"/>
                  </a:cubicBezTo>
                  <a:cubicBezTo>
                    <a:pt x="13621" y="1633"/>
                    <a:pt x="13635" y="1580"/>
                    <a:pt x="13635" y="1527"/>
                  </a:cubicBezTo>
                  <a:lnTo>
                    <a:pt x="13635" y="305"/>
                  </a:lnTo>
                  <a:lnTo>
                    <a:pt x="13635" y="305"/>
                  </a:lnTo>
                  <a:lnTo>
                    <a:pt x="13635" y="305"/>
                  </a:lnTo>
                  <a:cubicBezTo>
                    <a:pt x="13635" y="252"/>
                    <a:pt x="13621" y="199"/>
                    <a:pt x="13594" y="153"/>
                  </a:cubicBezTo>
                  <a:cubicBezTo>
                    <a:pt x="13567" y="106"/>
                    <a:pt x="13529" y="68"/>
                    <a:pt x="13482" y="41"/>
                  </a:cubicBezTo>
                  <a:cubicBezTo>
                    <a:pt x="13436" y="14"/>
                    <a:pt x="13383" y="0"/>
                    <a:pt x="13330" y="0"/>
                  </a:cubicBezTo>
                  <a:lnTo>
                    <a:pt x="305" y="0"/>
                  </a:lnTo>
                </a:path>
              </a:pathLst>
            </a:custGeom>
            <a:solidFill>
              <a:srgbClr val="00B050"/>
            </a:solidFill>
            <a:ln w="38160">
              <a:solidFill>
                <a:srgbClr val="FFFFFF"/>
              </a:solidFill>
              <a:miter/>
            </a:ln>
            <a:effectLst>
              <a:outerShdw dist="20160" dir="540000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noAutofit/>
            </a:bodyPr>
            <a:lstStyle/>
            <a:p>
              <a:r>
                <a:rPr lang="ru-RU" sz="2800" b="1" strike="noStrike" spc="-1" dirty="0">
                  <a:solidFill>
                    <a:srgbClr val="FFFFFF"/>
                  </a:solidFill>
                  <a:latin typeface="Comic Sans MS"/>
                </a:rPr>
                <a:t> </a:t>
              </a:r>
              <a:r>
                <a:rPr lang="ru-RU" sz="2800" b="1" strike="noStrike" spc="-1" dirty="0" smtClean="0">
                  <a:solidFill>
                    <a:srgbClr val="FFFFFF"/>
                  </a:solidFill>
                  <a:latin typeface="Comic Sans MS"/>
                </a:rPr>
                <a:t>  </a:t>
              </a:r>
              <a:r>
                <a:rPr lang="ru-RU" sz="3200" b="1" strike="noStrike" spc="-1" dirty="0" smtClean="0">
                  <a:solidFill>
                    <a:srgbClr val="FFFFFF"/>
                  </a:solidFill>
                  <a:latin typeface="Comic Sans MS"/>
                </a:rPr>
                <a:t>«</a:t>
              </a:r>
              <a:r>
                <a:rPr lang="ru-RU" sz="3200" b="1" spc="-1" dirty="0" smtClean="0">
                  <a:solidFill>
                    <a:srgbClr val="FFFFFF"/>
                  </a:solidFill>
                  <a:latin typeface="Comic Sans MS"/>
                </a:rPr>
                <a:t>А ну-ка отгадай!</a:t>
              </a:r>
              <a:r>
                <a:rPr lang="ru-RU" sz="3200" b="1" strike="noStrike" spc="-1" dirty="0" smtClean="0">
                  <a:solidFill>
                    <a:srgbClr val="FFFFFF"/>
                  </a:solidFill>
                  <a:latin typeface="Comic Sans MS"/>
                </a:rPr>
                <a:t>»</a:t>
              </a:r>
              <a:endParaRPr lang="ru-RU" sz="3200" b="1" strike="noStrike" spc="-1" dirty="0">
                <a:solidFill>
                  <a:srgbClr val="FFFFFF"/>
                </a:solidFill>
                <a:latin typeface="Comic Sans MS"/>
              </a:endParaRPr>
            </a:p>
          </p:txBody>
        </p:sp>
        <p:sp>
          <p:nvSpPr>
            <p:cNvPr id="100" name="Прямоугольник 5_4"/>
            <p:cNvSpPr/>
            <p:nvPr/>
          </p:nvSpPr>
          <p:spPr>
            <a:xfrm>
              <a:off x="3661200" y="1970280"/>
              <a:ext cx="4709880" cy="1919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101" name="Рисунок 100"/>
          <p:cNvPicPr/>
          <p:nvPr/>
        </p:nvPicPr>
        <p:blipFill>
          <a:blip r:embed="rId4" cstate="print"/>
          <a:stretch/>
        </p:blipFill>
        <p:spPr>
          <a:xfrm>
            <a:off x="143768" y="3589896"/>
            <a:ext cx="3919268" cy="2080654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 advClick="0" advTm="49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71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8184" y="1683147"/>
            <a:ext cx="1753349" cy="286846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151880" y="747043"/>
            <a:ext cx="7992888" cy="81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2600" b="1" spc="-1" dirty="0">
                <a:solidFill>
                  <a:srgbClr val="6113A1"/>
                </a:solidFill>
                <a:latin typeface="Comic Sans MS"/>
              </a:rPr>
              <a:t>Где нарушены правила дорожного движения?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54" y="1504971"/>
            <a:ext cx="2114259" cy="1565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/>
          <a:srcRect r="13583"/>
          <a:stretch>
            <a:fillRect/>
          </a:stretch>
        </p:blipFill>
        <p:spPr>
          <a:xfrm>
            <a:off x="5760392" y="1539131"/>
            <a:ext cx="2115021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928" y="3411339"/>
            <a:ext cx="2145330" cy="1560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392" y="3411339"/>
            <a:ext cx="2120465" cy="1562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541082774"/>
      </p:ext>
    </p:extLst>
  </p:cSld>
  <p:clrMapOvr>
    <a:masterClrMapping/>
  </p:clrMapOvr>
  <p:transition spd="slow" advClick="0" advTm="116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8262E-6 -1.82531E-6 L -0.08579 -0.1271 " pathEditMode="relative" ptsTypes="AA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_0"/>
          <p:cNvSpPr/>
          <p:nvPr/>
        </p:nvSpPr>
        <p:spPr>
          <a:xfrm>
            <a:off x="3670560" y="1980000"/>
            <a:ext cx="4709880" cy="1919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23"/>
          <a:stretch>
            <a:fillRect/>
          </a:stretch>
        </p:blipFill>
        <p:spPr>
          <a:xfrm>
            <a:off x="2354015" y="1395115"/>
            <a:ext cx="5661644" cy="3504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кругленный прямоугольник 4_0"/>
          <p:cNvSpPr/>
          <p:nvPr/>
        </p:nvSpPr>
        <p:spPr>
          <a:xfrm>
            <a:off x="2736056" y="531019"/>
            <a:ext cx="4908240" cy="659160"/>
          </a:xfrm>
          <a:custGeom>
            <a:avLst/>
            <a:gdLst/>
            <a:ahLst/>
            <a:cxnLst/>
            <a:rect l="0" t="0" r="r" b="b"/>
            <a:pathLst>
              <a:path w="13636" h="1833">
                <a:moveTo>
                  <a:pt x="305" y="0"/>
                </a:moveTo>
                <a:lnTo>
                  <a:pt x="305" y="0"/>
                </a:lnTo>
                <a:cubicBezTo>
                  <a:pt x="252" y="0"/>
                  <a:pt x="199" y="14"/>
                  <a:pt x="153" y="41"/>
                </a:cubicBezTo>
                <a:cubicBezTo>
                  <a:pt x="106" y="68"/>
                  <a:pt x="68" y="106"/>
                  <a:pt x="41" y="153"/>
                </a:cubicBezTo>
                <a:cubicBezTo>
                  <a:pt x="14" y="199"/>
                  <a:pt x="0" y="252"/>
                  <a:pt x="0" y="305"/>
                </a:cubicBezTo>
                <a:lnTo>
                  <a:pt x="0" y="1526"/>
                </a:lnTo>
                <a:lnTo>
                  <a:pt x="0" y="1527"/>
                </a:lnTo>
                <a:cubicBezTo>
                  <a:pt x="0" y="1580"/>
                  <a:pt x="14" y="1633"/>
                  <a:pt x="41" y="1679"/>
                </a:cubicBezTo>
                <a:cubicBezTo>
                  <a:pt x="68" y="1726"/>
                  <a:pt x="106" y="1764"/>
                  <a:pt x="153" y="1791"/>
                </a:cubicBezTo>
                <a:cubicBezTo>
                  <a:pt x="199" y="1818"/>
                  <a:pt x="252" y="1832"/>
                  <a:pt x="305" y="1832"/>
                </a:cubicBezTo>
                <a:lnTo>
                  <a:pt x="13329" y="1832"/>
                </a:lnTo>
                <a:lnTo>
                  <a:pt x="13330" y="1832"/>
                </a:lnTo>
                <a:cubicBezTo>
                  <a:pt x="13383" y="1832"/>
                  <a:pt x="13436" y="1818"/>
                  <a:pt x="13482" y="1791"/>
                </a:cubicBezTo>
                <a:cubicBezTo>
                  <a:pt x="13529" y="1764"/>
                  <a:pt x="13567" y="1726"/>
                  <a:pt x="13594" y="1679"/>
                </a:cubicBezTo>
                <a:cubicBezTo>
                  <a:pt x="13621" y="1633"/>
                  <a:pt x="13635" y="1580"/>
                  <a:pt x="13635" y="1527"/>
                </a:cubicBezTo>
                <a:lnTo>
                  <a:pt x="13635" y="305"/>
                </a:lnTo>
                <a:lnTo>
                  <a:pt x="13635" y="305"/>
                </a:lnTo>
                <a:lnTo>
                  <a:pt x="13635" y="305"/>
                </a:lnTo>
                <a:cubicBezTo>
                  <a:pt x="13635" y="252"/>
                  <a:pt x="13621" y="199"/>
                  <a:pt x="13594" y="153"/>
                </a:cubicBezTo>
                <a:cubicBezTo>
                  <a:pt x="13567" y="106"/>
                  <a:pt x="13529" y="68"/>
                  <a:pt x="13482" y="41"/>
                </a:cubicBezTo>
                <a:cubicBezTo>
                  <a:pt x="13436" y="14"/>
                  <a:pt x="13383" y="0"/>
                  <a:pt x="13330" y="0"/>
                </a:cubicBezTo>
                <a:lnTo>
                  <a:pt x="305" y="0"/>
                </a:lnTo>
              </a:path>
            </a:pathLst>
          </a:custGeom>
          <a:solidFill>
            <a:srgbClr val="00B050"/>
          </a:solidFill>
          <a:ln w="38160">
            <a:solidFill>
              <a:srgbClr val="FFFFFF"/>
            </a:solidFill>
            <a:miter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r>
              <a:rPr lang="ru-RU" sz="2800" b="1" spc="-1" dirty="0">
                <a:solidFill>
                  <a:srgbClr val="FFFFFF"/>
                </a:solidFill>
                <a:latin typeface="Comic Sans MS"/>
              </a:rPr>
              <a:t>      </a:t>
            </a:r>
            <a:r>
              <a:rPr lang="ru-RU" sz="2800" b="1" spc="-1" dirty="0" smtClean="0">
                <a:solidFill>
                  <a:srgbClr val="FFFFFF"/>
                </a:solidFill>
                <a:latin typeface="Comic Sans MS"/>
              </a:rPr>
              <a:t>  </a:t>
            </a:r>
            <a:r>
              <a:rPr lang="ru-RU" sz="3200" b="1" spc="-1" dirty="0" smtClean="0">
                <a:solidFill>
                  <a:srgbClr val="FFFFFF"/>
                </a:solidFill>
                <a:latin typeface="Comic Sans MS"/>
              </a:rPr>
              <a:t>Правильно!</a:t>
            </a:r>
            <a:endParaRPr lang="ru-RU" sz="3200" b="1" spc="-1" dirty="0">
              <a:solidFill>
                <a:srgbClr val="FFFFFF"/>
              </a:solidFill>
              <a:latin typeface="Comic Sans MS"/>
            </a:endParaRPr>
          </a:p>
        </p:txBody>
      </p:sp>
      <p:pic>
        <p:nvPicPr>
          <p:cNvPr id="8" name="Рисунок 7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7864" y="1395115"/>
            <a:ext cx="1944216" cy="31807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8828147"/>
      </p:ext>
    </p:extLst>
  </p:cSld>
  <p:clrMapOvr>
    <a:masterClrMapping/>
  </p:clrMapOvr>
  <p:transition spd="slow" advClick="0" advTm="47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en-3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Группа 3_8"/>
          <p:cNvGrpSpPr/>
          <p:nvPr/>
        </p:nvGrpSpPr>
        <p:grpSpPr>
          <a:xfrm>
            <a:off x="2642400" y="124200"/>
            <a:ext cx="5728680" cy="3765240"/>
            <a:chOff x="2642400" y="124200"/>
            <a:chExt cx="5728680" cy="3765240"/>
          </a:xfrm>
        </p:grpSpPr>
        <p:sp>
          <p:nvSpPr>
            <p:cNvPr id="106" name="Скругленный прямоугольник 4_9"/>
            <p:cNvSpPr/>
            <p:nvPr/>
          </p:nvSpPr>
          <p:spPr>
            <a:xfrm>
              <a:off x="2642400" y="124200"/>
              <a:ext cx="4908240" cy="659160"/>
            </a:xfrm>
            <a:custGeom>
              <a:avLst/>
              <a:gdLst/>
              <a:ahLst/>
              <a:cxnLst/>
              <a:rect l="0" t="0" r="r" b="b"/>
              <a:pathLst>
                <a:path w="13636" h="1833">
                  <a:moveTo>
                    <a:pt x="305" y="0"/>
                  </a:moveTo>
                  <a:lnTo>
                    <a:pt x="305" y="0"/>
                  </a:lnTo>
                  <a:cubicBezTo>
                    <a:pt x="252" y="0"/>
                    <a:pt x="199" y="14"/>
                    <a:pt x="153" y="41"/>
                  </a:cubicBezTo>
                  <a:cubicBezTo>
                    <a:pt x="106" y="68"/>
                    <a:pt x="68" y="106"/>
                    <a:pt x="41" y="153"/>
                  </a:cubicBezTo>
                  <a:cubicBezTo>
                    <a:pt x="14" y="199"/>
                    <a:pt x="0" y="252"/>
                    <a:pt x="0" y="305"/>
                  </a:cubicBezTo>
                  <a:lnTo>
                    <a:pt x="0" y="1526"/>
                  </a:lnTo>
                  <a:lnTo>
                    <a:pt x="0" y="1527"/>
                  </a:lnTo>
                  <a:cubicBezTo>
                    <a:pt x="0" y="1580"/>
                    <a:pt x="14" y="1633"/>
                    <a:pt x="41" y="1679"/>
                  </a:cubicBezTo>
                  <a:cubicBezTo>
                    <a:pt x="68" y="1726"/>
                    <a:pt x="106" y="1764"/>
                    <a:pt x="153" y="1791"/>
                  </a:cubicBezTo>
                  <a:cubicBezTo>
                    <a:pt x="199" y="1818"/>
                    <a:pt x="252" y="1832"/>
                    <a:pt x="305" y="1832"/>
                  </a:cubicBezTo>
                  <a:lnTo>
                    <a:pt x="13329" y="1832"/>
                  </a:lnTo>
                  <a:lnTo>
                    <a:pt x="13330" y="1832"/>
                  </a:lnTo>
                  <a:cubicBezTo>
                    <a:pt x="13383" y="1832"/>
                    <a:pt x="13436" y="1818"/>
                    <a:pt x="13482" y="1791"/>
                  </a:cubicBezTo>
                  <a:cubicBezTo>
                    <a:pt x="13529" y="1764"/>
                    <a:pt x="13567" y="1726"/>
                    <a:pt x="13594" y="1679"/>
                  </a:cubicBezTo>
                  <a:cubicBezTo>
                    <a:pt x="13621" y="1633"/>
                    <a:pt x="13635" y="1580"/>
                    <a:pt x="13635" y="1527"/>
                  </a:cubicBezTo>
                  <a:lnTo>
                    <a:pt x="13635" y="305"/>
                  </a:lnTo>
                  <a:lnTo>
                    <a:pt x="13635" y="305"/>
                  </a:lnTo>
                  <a:lnTo>
                    <a:pt x="13635" y="305"/>
                  </a:lnTo>
                  <a:cubicBezTo>
                    <a:pt x="13635" y="252"/>
                    <a:pt x="13621" y="199"/>
                    <a:pt x="13594" y="153"/>
                  </a:cubicBezTo>
                  <a:cubicBezTo>
                    <a:pt x="13567" y="106"/>
                    <a:pt x="13529" y="68"/>
                    <a:pt x="13482" y="41"/>
                  </a:cubicBezTo>
                  <a:cubicBezTo>
                    <a:pt x="13436" y="14"/>
                    <a:pt x="13383" y="0"/>
                    <a:pt x="13330" y="0"/>
                  </a:cubicBezTo>
                  <a:lnTo>
                    <a:pt x="305" y="0"/>
                  </a:lnTo>
                </a:path>
              </a:pathLst>
            </a:custGeom>
            <a:solidFill>
              <a:srgbClr val="00B050"/>
            </a:solidFill>
            <a:ln w="38160">
              <a:solidFill>
                <a:srgbClr val="FFFFFF"/>
              </a:solidFill>
              <a:miter/>
            </a:ln>
            <a:effectLst>
              <a:outerShdw dist="20160" dir="540000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noAutofit/>
            </a:bodyPr>
            <a:lstStyle/>
            <a:p>
              <a:r>
                <a:rPr lang="ru-RU" sz="2800" b="1" strike="noStrike" spc="-1">
                  <a:solidFill>
                    <a:srgbClr val="FFFFFF"/>
                  </a:solidFill>
                  <a:latin typeface="Comic Sans MS"/>
                </a:rPr>
                <a:t>   </a:t>
              </a:r>
              <a:r>
                <a:rPr lang="ru-RU" sz="3200" b="1" strike="noStrike" spc="-1">
                  <a:solidFill>
                    <a:srgbClr val="FFFFFF"/>
                  </a:solidFill>
                  <a:latin typeface="Comic Sans MS"/>
                </a:rPr>
                <a:t>«Я-велосипедист»</a:t>
              </a:r>
            </a:p>
          </p:txBody>
        </p:sp>
        <p:sp>
          <p:nvSpPr>
            <p:cNvPr id="107" name="Прямоугольник 5_9"/>
            <p:cNvSpPr/>
            <p:nvPr/>
          </p:nvSpPr>
          <p:spPr>
            <a:xfrm>
              <a:off x="3661200" y="1970280"/>
              <a:ext cx="4709880" cy="1919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108" name="Замещающее содержимое 14" descr="e5161e7f6f392ae9c01a818914b03342"/>
          <p:cNvPicPr/>
          <p:nvPr/>
        </p:nvPicPr>
        <p:blipFill>
          <a:blip r:embed="rId2" cstate="print"/>
          <a:stretch/>
        </p:blipFill>
        <p:spPr>
          <a:xfrm>
            <a:off x="3888360" y="1620000"/>
            <a:ext cx="2051640" cy="2700000"/>
          </a:xfrm>
          <a:prstGeom prst="rect">
            <a:avLst/>
          </a:prstGeom>
          <a:ln w="0">
            <a:noFill/>
          </a:ln>
        </p:spPr>
      </p:pic>
      <p:sp>
        <p:nvSpPr>
          <p:cNvPr id="109" name="TextBox 108"/>
          <p:cNvSpPr txBox="1"/>
          <p:nvPr/>
        </p:nvSpPr>
        <p:spPr>
          <a:xfrm>
            <a:off x="1036800" y="2805120"/>
            <a:ext cx="3823200" cy="108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1400" b="1" strike="noStrike" spc="-1" dirty="0">
                <a:solidFill>
                  <a:srgbClr val="6113A1"/>
                </a:solidFill>
                <a:latin typeface="Comic Sans MS"/>
              </a:rPr>
              <a:t>Велик, если приглядеться,</a:t>
            </a:r>
            <a:endParaRPr lang="ru-RU" sz="1400" b="0" strike="noStrike" spc="-1" dirty="0">
              <a:solidFill>
                <a:srgbClr val="6113A1"/>
              </a:solidFill>
              <a:latin typeface="Arial"/>
            </a:endParaRPr>
          </a:p>
          <a:p>
            <a:r>
              <a:rPr lang="ru-RU" sz="1400" b="1" strike="noStrike" spc="-1" dirty="0">
                <a:solidFill>
                  <a:srgbClr val="6113A1"/>
                </a:solidFill>
                <a:latin typeface="Comic Sans MS"/>
              </a:rPr>
              <a:t>Тоже транспортное средство.</a:t>
            </a:r>
            <a:endParaRPr lang="ru-RU" sz="1400" b="0" strike="noStrike" spc="-1" dirty="0">
              <a:solidFill>
                <a:srgbClr val="6113A1"/>
              </a:solidFill>
              <a:latin typeface="Arial"/>
            </a:endParaRPr>
          </a:p>
          <a:p>
            <a:r>
              <a:rPr lang="ru-RU" sz="1400" b="1" strike="noStrike" spc="-1" dirty="0">
                <a:solidFill>
                  <a:srgbClr val="6113A1"/>
                </a:solidFill>
                <a:latin typeface="Comic Sans MS"/>
              </a:rPr>
              <a:t>Не ходить чтоб с синяками,</a:t>
            </a:r>
            <a:endParaRPr lang="ru-RU" sz="1400" b="0" strike="noStrike" spc="-1" dirty="0">
              <a:solidFill>
                <a:srgbClr val="6113A1"/>
              </a:solidFill>
              <a:latin typeface="Arial"/>
            </a:endParaRPr>
          </a:p>
          <a:p>
            <a:r>
              <a:rPr lang="ru-RU" sz="1400" b="1" strike="noStrike" spc="-1" dirty="0">
                <a:solidFill>
                  <a:srgbClr val="6113A1"/>
                </a:solidFill>
                <a:latin typeface="Comic Sans MS"/>
              </a:rPr>
              <a:t>Руль держи двумя руками!</a:t>
            </a:r>
            <a:endParaRPr lang="ru-RU" sz="1400" b="0" strike="noStrike" spc="-1" dirty="0">
              <a:solidFill>
                <a:srgbClr val="6113A1"/>
              </a:solidFill>
              <a:latin typeface="Arial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580000" y="1435680"/>
            <a:ext cx="4908240" cy="108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1400" b="1" strike="noStrike" spc="-1" dirty="0">
                <a:solidFill>
                  <a:srgbClr val="6113A1"/>
                </a:solidFill>
                <a:latin typeface="Comic Sans MS"/>
              </a:rPr>
              <a:t>Если тёмное время суток,</a:t>
            </a:r>
            <a:endParaRPr lang="ru-RU" sz="1400" b="0" strike="noStrike" spc="-1" dirty="0">
              <a:solidFill>
                <a:srgbClr val="6113A1"/>
              </a:solidFill>
              <a:latin typeface="Arial"/>
            </a:endParaRPr>
          </a:p>
          <a:p>
            <a:r>
              <a:rPr lang="ru-RU" sz="1400" b="1" strike="noStrike" spc="-1" dirty="0">
                <a:solidFill>
                  <a:srgbClr val="6113A1"/>
                </a:solidFill>
                <a:latin typeface="Comic Sans MS"/>
              </a:rPr>
              <a:t>С собой у вас должны быть маячки,</a:t>
            </a:r>
            <a:endParaRPr lang="ru-RU" sz="1400" b="0" strike="noStrike" spc="-1" dirty="0">
              <a:solidFill>
                <a:srgbClr val="6113A1"/>
              </a:solidFill>
              <a:latin typeface="Arial"/>
            </a:endParaRPr>
          </a:p>
          <a:p>
            <a:r>
              <a:rPr lang="ru-RU" sz="1400" b="1" strike="noStrike" spc="-1" dirty="0">
                <a:solidFill>
                  <a:srgbClr val="6113A1"/>
                </a:solidFill>
                <a:latin typeface="Comic Sans MS"/>
              </a:rPr>
              <a:t>Со светоотражателями куртка,</a:t>
            </a:r>
            <a:endParaRPr lang="ru-RU" sz="1400" b="0" strike="noStrike" spc="-1" dirty="0">
              <a:solidFill>
                <a:srgbClr val="6113A1"/>
              </a:solidFill>
              <a:latin typeface="Arial"/>
            </a:endParaRPr>
          </a:p>
          <a:p>
            <a:r>
              <a:rPr lang="ru-RU" sz="1400" b="1" strike="noStrike" spc="-1" dirty="0">
                <a:solidFill>
                  <a:srgbClr val="6113A1"/>
                </a:solidFill>
                <a:latin typeface="Comic Sans MS"/>
              </a:rPr>
              <a:t>Чтобы стали вы заметными в ночи.</a:t>
            </a:r>
            <a:endParaRPr lang="ru-RU" sz="1400" b="0" strike="noStrike" spc="-1" dirty="0">
              <a:solidFill>
                <a:srgbClr val="6113A1"/>
              </a:solidFill>
              <a:latin typeface="Arial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222560" y="4011480"/>
            <a:ext cx="4897440" cy="108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1400" b="1" strike="noStrike" spc="-1" dirty="0">
                <a:solidFill>
                  <a:srgbClr val="6113A1"/>
                </a:solidFill>
                <a:latin typeface="Comic Sans MS"/>
              </a:rPr>
              <a:t>Глуп, кто на велосипеде</a:t>
            </a:r>
            <a:endParaRPr lang="ru-RU" sz="1400" b="0" strike="noStrike" spc="-1" dirty="0">
              <a:solidFill>
                <a:srgbClr val="6113A1"/>
              </a:solidFill>
              <a:latin typeface="Arial"/>
            </a:endParaRPr>
          </a:p>
          <a:p>
            <a:r>
              <a:rPr lang="ru-RU" sz="1400" b="1" strike="noStrike" spc="-1" dirty="0">
                <a:solidFill>
                  <a:srgbClr val="6113A1"/>
                </a:solidFill>
                <a:latin typeface="Comic Sans MS"/>
              </a:rPr>
              <a:t>С ветерком без шлема едет.</a:t>
            </a:r>
            <a:endParaRPr lang="ru-RU" sz="1400" b="0" strike="noStrike" spc="-1" dirty="0">
              <a:solidFill>
                <a:srgbClr val="6113A1"/>
              </a:solidFill>
              <a:latin typeface="Arial"/>
            </a:endParaRPr>
          </a:p>
          <a:p>
            <a:r>
              <a:rPr lang="ru-RU" sz="1400" b="1" strike="noStrike" spc="-1" dirty="0">
                <a:solidFill>
                  <a:srgbClr val="6113A1"/>
                </a:solidFill>
                <a:latin typeface="Comic Sans MS"/>
              </a:rPr>
              <a:t>Шлем нисколько не смешон,</a:t>
            </a:r>
            <a:endParaRPr lang="ru-RU" sz="1400" b="0" strike="noStrike" spc="-1" dirty="0">
              <a:solidFill>
                <a:srgbClr val="6113A1"/>
              </a:solidFill>
              <a:latin typeface="Arial"/>
            </a:endParaRPr>
          </a:p>
          <a:p>
            <a:r>
              <a:rPr lang="ru-RU" sz="1400" b="1" strike="noStrike" spc="-1" dirty="0">
                <a:solidFill>
                  <a:srgbClr val="6113A1"/>
                </a:solidFill>
                <a:latin typeface="Comic Sans MS"/>
              </a:rPr>
              <a:t>Жизнь спасти вам может он.</a:t>
            </a:r>
            <a:endParaRPr lang="ru-RU" sz="1400" b="0" strike="noStrike" spc="-1" dirty="0">
              <a:solidFill>
                <a:srgbClr val="6113A1"/>
              </a:solidFill>
              <a:latin typeface="Arial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191600" y="1017720"/>
            <a:ext cx="2948400" cy="168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1500" b="1" strike="noStrike" spc="-1" dirty="0">
                <a:solidFill>
                  <a:srgbClr val="6113A1"/>
                </a:solidFill>
                <a:latin typeface="Comic Sans MS"/>
              </a:rPr>
              <a:t>До </a:t>
            </a:r>
            <a:r>
              <a:rPr lang="ru-RU" sz="1500" b="1" strike="noStrike" spc="-1" dirty="0" err="1">
                <a:solidFill>
                  <a:srgbClr val="6113A1"/>
                </a:solidFill>
                <a:latin typeface="Comic Sans MS"/>
              </a:rPr>
              <a:t>четырнадцатилетья</a:t>
            </a:r>
            <a:endParaRPr lang="ru-RU" sz="1500" b="1" strike="noStrike" spc="-1" dirty="0">
              <a:solidFill>
                <a:srgbClr val="6113A1"/>
              </a:solidFill>
              <a:latin typeface="Comic Sans MS"/>
            </a:endParaRPr>
          </a:p>
          <a:p>
            <a:r>
              <a:rPr lang="ru-RU" sz="1500" b="1" strike="noStrike" spc="-1" dirty="0">
                <a:solidFill>
                  <a:srgbClr val="6113A1"/>
                </a:solidFill>
                <a:latin typeface="Comic Sans MS"/>
              </a:rPr>
              <a:t>Ездить на велосипеде</a:t>
            </a:r>
          </a:p>
          <a:p>
            <a:r>
              <a:rPr lang="ru-RU" sz="1500" b="1" strike="noStrike" spc="-1" dirty="0">
                <a:solidFill>
                  <a:srgbClr val="6113A1"/>
                </a:solidFill>
                <a:latin typeface="Comic Sans MS"/>
              </a:rPr>
              <a:t>По дорогам и по улицам</a:t>
            </a:r>
          </a:p>
          <a:p>
            <a:r>
              <a:rPr lang="ru-RU" sz="1500" b="1" strike="noStrike" spc="-1" dirty="0">
                <a:solidFill>
                  <a:srgbClr val="6113A1"/>
                </a:solidFill>
                <a:latin typeface="Comic Sans MS"/>
              </a:rPr>
              <a:t>Строго не рекомендуется.</a:t>
            </a:r>
          </a:p>
          <a:p>
            <a:r>
              <a:rPr lang="ru-RU" sz="1500" b="1" strike="noStrike" spc="-1" dirty="0">
                <a:solidFill>
                  <a:srgbClr val="6113A1"/>
                </a:solidFill>
                <a:latin typeface="Comic Sans MS"/>
              </a:rPr>
              <a:t>Но зато детишкам можно</a:t>
            </a:r>
          </a:p>
          <a:p>
            <a:r>
              <a:rPr lang="ru-RU" sz="1500" b="1" strike="noStrike" spc="-1" dirty="0">
                <a:solidFill>
                  <a:srgbClr val="6113A1"/>
                </a:solidFill>
                <a:latin typeface="Comic Sans MS"/>
              </a:rPr>
              <a:t>Ездить по </a:t>
            </a:r>
            <a:r>
              <a:rPr lang="ru-RU" sz="1500" b="1" strike="noStrike" spc="-1" dirty="0" smtClean="0">
                <a:solidFill>
                  <a:srgbClr val="6113A1"/>
                </a:solidFill>
                <a:latin typeface="Comic Sans MS"/>
              </a:rPr>
              <a:t>велодорожкам.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endParaRPr lang="ru-RU" sz="1500" b="1" spc="-1" dirty="0" smtClean="0">
              <a:solidFill>
                <a:srgbClr val="6113A1"/>
              </a:solidFill>
              <a:latin typeface="Comic Sans MS"/>
            </a:endParaRPr>
          </a:p>
          <a:p>
            <a:endParaRPr lang="ru-RU" sz="1500" b="1" strike="noStrike" spc="-1" dirty="0" smtClean="0">
              <a:solidFill>
                <a:srgbClr val="6113A1"/>
              </a:solidFill>
              <a:latin typeface="Comic Sans MS"/>
            </a:endParaRPr>
          </a:p>
          <a:p>
            <a:endParaRPr lang="ru-RU" sz="1500" b="1" spc="-1" dirty="0" smtClean="0">
              <a:solidFill>
                <a:srgbClr val="6113A1"/>
              </a:solidFill>
              <a:latin typeface="Comic Sans MS"/>
            </a:endParaRPr>
          </a:p>
          <a:p>
            <a:endParaRPr lang="ru-RU" sz="1500" b="1" strike="noStrike" spc="-1" dirty="0" smtClean="0">
              <a:solidFill>
                <a:srgbClr val="6113A1"/>
              </a:solidFill>
              <a:latin typeface="Comic Sans MS"/>
            </a:endParaRPr>
          </a:p>
          <a:p>
            <a:endParaRPr lang="ru-RU" sz="1500" b="1" spc="-1" dirty="0" smtClean="0">
              <a:solidFill>
                <a:srgbClr val="6113A1"/>
              </a:solidFill>
              <a:latin typeface="Comic Sans MS"/>
            </a:endParaRPr>
          </a:p>
          <a:p>
            <a:endParaRPr lang="ru-RU" sz="1500" b="1" strike="noStrike" spc="-1" dirty="0" smtClean="0">
              <a:solidFill>
                <a:srgbClr val="6113A1"/>
              </a:solidFill>
              <a:latin typeface="Comic Sans MS"/>
            </a:endParaRPr>
          </a:p>
          <a:p>
            <a:endParaRPr lang="ru-RU" sz="1500" b="1" spc="-1" dirty="0" smtClean="0">
              <a:solidFill>
                <a:srgbClr val="6113A1"/>
              </a:solidFill>
              <a:latin typeface="Comic Sans MS"/>
            </a:endParaRPr>
          </a:p>
          <a:p>
            <a:endParaRPr lang="ru-RU" sz="1500" b="1" strike="noStrike" spc="-1" dirty="0" smtClean="0">
              <a:solidFill>
                <a:srgbClr val="6113A1"/>
              </a:solidFill>
              <a:latin typeface="Comic Sans MS"/>
            </a:endParaRPr>
          </a:p>
          <a:p>
            <a:endParaRPr lang="ru-RU" sz="1500" b="1" spc="-1" dirty="0" smtClean="0">
              <a:solidFill>
                <a:srgbClr val="6113A1"/>
              </a:solidFill>
              <a:latin typeface="Comic Sans MS"/>
            </a:endParaRPr>
          </a:p>
          <a:p>
            <a:endParaRPr lang="ru-RU" sz="1500" b="1" strike="noStrike" spc="-1" dirty="0" smtClean="0">
              <a:solidFill>
                <a:srgbClr val="6113A1"/>
              </a:solidFill>
              <a:latin typeface="Comic Sans MS"/>
            </a:endParaRPr>
          </a:p>
          <a:p>
            <a:endParaRPr lang="ru-RU" sz="1500" b="1" spc="-1" dirty="0" smtClean="0">
              <a:solidFill>
                <a:srgbClr val="6113A1"/>
              </a:solidFill>
              <a:latin typeface="Comic Sans MS"/>
            </a:endParaRPr>
          </a:p>
          <a:p>
            <a:endParaRPr lang="ru-RU" sz="1500" b="1" strike="noStrike" spc="-1" dirty="0" smtClean="0">
              <a:solidFill>
                <a:srgbClr val="6113A1"/>
              </a:solidFill>
              <a:latin typeface="Comic Sans MS"/>
            </a:endParaRPr>
          </a:p>
          <a:p>
            <a:endParaRPr lang="ru-RU" sz="1500" b="1" spc="-1" dirty="0" smtClean="0">
              <a:solidFill>
                <a:srgbClr val="6113A1"/>
              </a:solidFill>
              <a:latin typeface="Comic Sans MS"/>
            </a:endParaRPr>
          </a:p>
          <a:p>
            <a:endParaRPr lang="ru-RU" sz="1500" b="1" strike="noStrike" spc="-1" dirty="0" smtClean="0">
              <a:solidFill>
                <a:srgbClr val="6113A1"/>
              </a:solidFill>
              <a:latin typeface="Comic Sans MS"/>
            </a:endParaRPr>
          </a:p>
          <a:p>
            <a:endParaRPr lang="ru-RU" sz="1500" b="1" spc="-1" dirty="0" smtClean="0">
              <a:solidFill>
                <a:srgbClr val="6113A1"/>
              </a:solidFill>
              <a:latin typeface="Comic Sans MS"/>
            </a:endParaRPr>
          </a:p>
          <a:p>
            <a:endParaRPr lang="ru-RU" sz="1500" b="1" strike="noStrike" spc="-1" dirty="0" smtClean="0">
              <a:solidFill>
                <a:srgbClr val="6113A1"/>
              </a:solidFill>
              <a:latin typeface="Comic Sans MS"/>
            </a:endParaRPr>
          </a:p>
          <a:p>
            <a:endParaRPr lang="ru-RU" sz="1500" b="1" spc="-1" dirty="0" smtClean="0">
              <a:solidFill>
                <a:srgbClr val="6113A1"/>
              </a:solidFill>
              <a:latin typeface="Comic Sans MS"/>
            </a:endParaRPr>
          </a:p>
          <a:p>
            <a:endParaRPr lang="ru-RU" sz="1500" b="1" strike="noStrike" spc="-1" dirty="0" smtClean="0">
              <a:solidFill>
                <a:srgbClr val="6113A1"/>
              </a:solidFill>
              <a:latin typeface="Comic Sans MS"/>
            </a:endParaRPr>
          </a:p>
          <a:p>
            <a:endParaRPr lang="ru-RU" sz="1500" b="1" spc="-1" dirty="0" smtClean="0">
              <a:solidFill>
                <a:srgbClr val="6113A1"/>
              </a:solidFill>
              <a:latin typeface="Comic Sans MS"/>
            </a:endParaRPr>
          </a:p>
          <a:p>
            <a:endParaRPr lang="ru-RU" sz="1500" b="1" strike="noStrike" spc="-1" dirty="0" smtClean="0">
              <a:solidFill>
                <a:srgbClr val="6113A1"/>
              </a:solidFill>
              <a:latin typeface="Comic Sans MS"/>
            </a:endParaRPr>
          </a:p>
          <a:p>
            <a:endParaRPr lang="ru-RU" sz="1500" b="1" spc="-1" dirty="0" smtClean="0">
              <a:solidFill>
                <a:srgbClr val="6113A1"/>
              </a:solidFill>
              <a:latin typeface="Comic Sans MS"/>
            </a:endParaRPr>
          </a:p>
          <a:p>
            <a:endParaRPr lang="ru-RU" sz="1500" b="1" strike="noStrike" spc="-1" dirty="0" smtClean="0">
              <a:solidFill>
                <a:srgbClr val="6113A1"/>
              </a:solidFill>
              <a:latin typeface="Comic Sans MS"/>
            </a:endParaRPr>
          </a:p>
          <a:p>
            <a:endParaRPr lang="ru-RU" sz="1500" b="1" spc="-1" dirty="0" smtClean="0">
              <a:solidFill>
                <a:srgbClr val="6113A1"/>
              </a:solidFill>
              <a:latin typeface="Comic Sans MS"/>
            </a:endParaRPr>
          </a:p>
          <a:p>
            <a:endParaRPr lang="ru-RU" sz="1500" b="1" strike="noStrike" spc="-1" dirty="0" smtClean="0">
              <a:solidFill>
                <a:srgbClr val="6113A1"/>
              </a:solidFill>
              <a:latin typeface="Comic Sans MS"/>
            </a:endParaRPr>
          </a:p>
          <a:p>
            <a:endParaRPr lang="ru-RU" sz="1500" b="1" spc="-1" dirty="0" smtClean="0">
              <a:solidFill>
                <a:srgbClr val="6113A1"/>
              </a:solidFill>
              <a:latin typeface="Comic Sans MS"/>
            </a:endParaRPr>
          </a:p>
          <a:p>
            <a:endParaRPr lang="ru-RU" sz="1500" b="1" strike="noStrike" spc="-1" dirty="0" smtClean="0">
              <a:solidFill>
                <a:srgbClr val="6113A1"/>
              </a:solidFill>
              <a:latin typeface="Comic Sans MS"/>
            </a:endParaRPr>
          </a:p>
          <a:p>
            <a:endParaRPr lang="ru-RU" sz="1500" b="1" spc="-1" dirty="0" smtClean="0">
              <a:solidFill>
                <a:srgbClr val="6113A1"/>
              </a:solidFill>
              <a:latin typeface="Comic Sans MS"/>
            </a:endParaRPr>
          </a:p>
          <a:p>
            <a:endParaRPr lang="ru-RU" sz="1500" b="1" strike="noStrike" spc="-1" dirty="0" smtClean="0">
              <a:solidFill>
                <a:srgbClr val="6113A1"/>
              </a:solidFill>
              <a:latin typeface="Comic Sans MS"/>
            </a:endParaRPr>
          </a:p>
          <a:p>
            <a:endParaRPr lang="ru-RU" sz="1500" b="1" spc="-1" dirty="0" smtClean="0">
              <a:solidFill>
                <a:srgbClr val="6113A1"/>
              </a:solidFill>
              <a:latin typeface="Comic Sans MS"/>
            </a:endParaRPr>
          </a:p>
          <a:p>
            <a:endParaRPr lang="ru-RU" sz="1500" b="1" strike="noStrike" spc="-1" dirty="0" smtClean="0">
              <a:solidFill>
                <a:srgbClr val="6113A1"/>
              </a:solidFill>
              <a:latin typeface="Comic Sans MS"/>
            </a:endParaRPr>
          </a:p>
          <a:p>
            <a:endParaRPr lang="ru-RU" sz="1500" b="1" spc="-1" dirty="0" smtClean="0">
              <a:solidFill>
                <a:srgbClr val="6113A1"/>
              </a:solidFill>
              <a:latin typeface="Comic Sans MS"/>
            </a:endParaRPr>
          </a:p>
          <a:p>
            <a:endParaRPr lang="ru-RU" sz="1500" b="1" strike="noStrike" spc="-1" dirty="0" smtClean="0">
              <a:solidFill>
                <a:srgbClr val="6113A1"/>
              </a:solidFill>
              <a:latin typeface="Comic Sans MS"/>
            </a:endParaRPr>
          </a:p>
          <a:p>
            <a:r>
              <a:rPr lang="ru-RU" sz="1500" b="1" spc="-1" dirty="0" smtClean="0">
                <a:solidFill>
                  <a:srgbClr val="6113A1"/>
                </a:solidFill>
                <a:latin typeface="Comic Sans MS"/>
              </a:rPr>
              <a:t>6и.88888888888888888888888888888888888888888888-е*тттттттттттттттттттттттттттттттттттттттттттттттттттттттттттттттт</a:t>
            </a:r>
          </a:p>
          <a:p>
            <a:endParaRPr lang="ru-RU" sz="1500" b="1" strike="noStrike" spc="-1" dirty="0" smtClean="0">
              <a:solidFill>
                <a:srgbClr val="6113A1"/>
              </a:solidFill>
              <a:latin typeface="Comic Sans MS"/>
            </a:endParaRPr>
          </a:p>
          <a:p>
            <a:endParaRPr lang="ru-RU" sz="1500" b="1" spc="-1" dirty="0" smtClean="0">
              <a:solidFill>
                <a:srgbClr val="6113A1"/>
              </a:solidFill>
              <a:latin typeface="Comic Sans MS"/>
            </a:endParaRPr>
          </a:p>
          <a:p>
            <a:r>
              <a:rPr lang="ru-RU" sz="1500" b="1" strike="noStrike" spc="-1" dirty="0" smtClean="0">
                <a:solidFill>
                  <a:srgbClr val="6113A1"/>
                </a:solidFill>
                <a:latin typeface="Comic Sans MS"/>
              </a:rPr>
              <a:t>                       --14х-</a:t>
            </a:r>
            <a:r>
              <a:rPr lang="ru-RU" sz="1400" b="1" strike="noStrike" spc="-1" dirty="0" smtClean="0">
                <a:solidFill>
                  <a:srgbClr val="6113A1"/>
                </a:solidFill>
                <a:latin typeface="Comic Sans MS"/>
              </a:rPr>
              <a:t>э                                  </a:t>
            </a:r>
            <a:endParaRPr lang="ru-RU" sz="1500" b="1" strike="noStrike" spc="-1" dirty="0">
              <a:solidFill>
                <a:srgbClr val="6113A1"/>
              </a:solidFill>
              <a:latin typeface="Comic Sans MS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940000" y="2997720"/>
            <a:ext cx="3126600" cy="168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1500" b="1" strike="noStrike" spc="-1" dirty="0">
                <a:solidFill>
                  <a:srgbClr val="6113A1"/>
                </a:solidFill>
                <a:latin typeface="Comic Sans MS"/>
              </a:rPr>
              <a:t>Пешеходный переход</a:t>
            </a:r>
          </a:p>
          <a:p>
            <a:r>
              <a:rPr lang="ru-RU" sz="1500" b="1" strike="noStrike" spc="-1" dirty="0">
                <a:solidFill>
                  <a:srgbClr val="6113A1"/>
                </a:solidFill>
                <a:latin typeface="Comic Sans MS"/>
              </a:rPr>
              <a:t>Лишь для тех, кто сам идет.</a:t>
            </a:r>
          </a:p>
          <a:p>
            <a:r>
              <a:rPr lang="ru-RU" sz="1500" b="1" strike="noStrike" spc="-1" dirty="0">
                <a:solidFill>
                  <a:srgbClr val="6113A1"/>
                </a:solidFill>
                <a:latin typeface="Comic Sans MS"/>
              </a:rPr>
              <a:t>На своих велосипедах</a:t>
            </a:r>
          </a:p>
          <a:p>
            <a:r>
              <a:rPr lang="ru-RU" sz="1500" b="1" strike="noStrike" spc="-1" dirty="0">
                <a:solidFill>
                  <a:srgbClr val="6113A1"/>
                </a:solidFill>
                <a:latin typeface="Comic Sans MS"/>
              </a:rPr>
              <a:t>Люди по нему не едут.</a:t>
            </a:r>
          </a:p>
          <a:p>
            <a:r>
              <a:rPr lang="ru-RU" sz="1500" b="1" strike="noStrike" spc="-1" dirty="0">
                <a:solidFill>
                  <a:srgbClr val="6113A1"/>
                </a:solidFill>
                <a:latin typeface="Comic Sans MS"/>
              </a:rPr>
              <a:t>Если надо перейти,</a:t>
            </a:r>
          </a:p>
          <a:p>
            <a:r>
              <a:rPr lang="ru-RU" sz="1500" b="1" strike="noStrike" spc="-1" dirty="0">
                <a:solidFill>
                  <a:srgbClr val="6113A1"/>
                </a:solidFill>
                <a:latin typeface="Comic Sans MS"/>
              </a:rPr>
              <a:t>Велик свой за руль веди.</a:t>
            </a:r>
          </a:p>
        </p:txBody>
      </p:sp>
      <p:pic>
        <p:nvPicPr>
          <p:cNvPr id="114" name="Рисунок 113"/>
          <p:cNvPicPr/>
          <p:nvPr/>
        </p:nvPicPr>
        <p:blipFill>
          <a:blip r:embed="rId3" cstate="print"/>
          <a:stretch/>
        </p:blipFill>
        <p:spPr>
          <a:xfrm>
            <a:off x="8460000" y="2340000"/>
            <a:ext cx="1650240" cy="270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 advClick="0" advTm="285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2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2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build="allAtOnce"/>
      <p:bldP spid="110" grpId="0" build="allAtOnce"/>
      <p:bldP spid="111" grpId="0" build="allAtOnce"/>
      <p:bldP spid="112" grpId="0" build="allAtOnce"/>
      <p:bldP spid="11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oj-drug-velosiped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1367904" y="747043"/>
            <a:ext cx="7370017" cy="4152122"/>
          </a:xfrm>
          <a:prstGeom prst="rect">
            <a:avLst/>
          </a:prstGeom>
        </p:spPr>
      </p:pic>
      <p:grpSp>
        <p:nvGrpSpPr>
          <p:cNvPr id="115" name="Группа 3_9"/>
          <p:cNvGrpSpPr/>
          <p:nvPr/>
        </p:nvGrpSpPr>
        <p:grpSpPr>
          <a:xfrm>
            <a:off x="1440000" y="60840"/>
            <a:ext cx="7289280" cy="4945680"/>
            <a:chOff x="1440000" y="60840"/>
            <a:chExt cx="7289280" cy="4945680"/>
          </a:xfrm>
        </p:grpSpPr>
        <p:sp>
          <p:nvSpPr>
            <p:cNvPr id="116" name="Скругленный прямоугольник 4_10"/>
            <p:cNvSpPr/>
            <p:nvPr/>
          </p:nvSpPr>
          <p:spPr>
            <a:xfrm>
              <a:off x="2282400" y="60840"/>
              <a:ext cx="5637600" cy="659160"/>
            </a:xfrm>
            <a:custGeom>
              <a:avLst/>
              <a:gdLst/>
              <a:ahLst/>
              <a:cxnLst/>
              <a:rect l="0" t="0" r="r" b="b"/>
              <a:pathLst>
                <a:path w="15662" h="1833">
                  <a:moveTo>
                    <a:pt x="305" y="0"/>
                  </a:moveTo>
                  <a:lnTo>
                    <a:pt x="305" y="0"/>
                  </a:lnTo>
                  <a:cubicBezTo>
                    <a:pt x="252" y="0"/>
                    <a:pt x="199" y="14"/>
                    <a:pt x="153" y="41"/>
                  </a:cubicBezTo>
                  <a:cubicBezTo>
                    <a:pt x="106" y="68"/>
                    <a:pt x="68" y="106"/>
                    <a:pt x="41" y="153"/>
                  </a:cubicBezTo>
                  <a:cubicBezTo>
                    <a:pt x="14" y="199"/>
                    <a:pt x="0" y="252"/>
                    <a:pt x="0" y="305"/>
                  </a:cubicBezTo>
                  <a:lnTo>
                    <a:pt x="0" y="1526"/>
                  </a:lnTo>
                  <a:lnTo>
                    <a:pt x="0" y="1527"/>
                  </a:lnTo>
                  <a:cubicBezTo>
                    <a:pt x="0" y="1580"/>
                    <a:pt x="14" y="1633"/>
                    <a:pt x="41" y="1679"/>
                  </a:cubicBezTo>
                  <a:cubicBezTo>
                    <a:pt x="68" y="1726"/>
                    <a:pt x="106" y="1764"/>
                    <a:pt x="153" y="1791"/>
                  </a:cubicBezTo>
                  <a:cubicBezTo>
                    <a:pt x="199" y="1818"/>
                    <a:pt x="252" y="1832"/>
                    <a:pt x="305" y="1832"/>
                  </a:cubicBezTo>
                  <a:lnTo>
                    <a:pt x="15355" y="1832"/>
                  </a:lnTo>
                  <a:lnTo>
                    <a:pt x="15356" y="1832"/>
                  </a:lnTo>
                  <a:cubicBezTo>
                    <a:pt x="15409" y="1832"/>
                    <a:pt x="15462" y="1818"/>
                    <a:pt x="15508" y="1791"/>
                  </a:cubicBezTo>
                  <a:cubicBezTo>
                    <a:pt x="15555" y="1764"/>
                    <a:pt x="15593" y="1726"/>
                    <a:pt x="15620" y="1679"/>
                  </a:cubicBezTo>
                  <a:cubicBezTo>
                    <a:pt x="15647" y="1633"/>
                    <a:pt x="15661" y="1580"/>
                    <a:pt x="15661" y="1527"/>
                  </a:cubicBezTo>
                  <a:lnTo>
                    <a:pt x="15661" y="305"/>
                  </a:lnTo>
                  <a:lnTo>
                    <a:pt x="15661" y="305"/>
                  </a:lnTo>
                  <a:lnTo>
                    <a:pt x="15661" y="305"/>
                  </a:lnTo>
                  <a:cubicBezTo>
                    <a:pt x="15661" y="252"/>
                    <a:pt x="15647" y="199"/>
                    <a:pt x="15620" y="153"/>
                  </a:cubicBezTo>
                  <a:cubicBezTo>
                    <a:pt x="15593" y="106"/>
                    <a:pt x="15555" y="68"/>
                    <a:pt x="15508" y="41"/>
                  </a:cubicBezTo>
                  <a:cubicBezTo>
                    <a:pt x="15462" y="14"/>
                    <a:pt x="15409" y="0"/>
                    <a:pt x="15356" y="0"/>
                  </a:cubicBezTo>
                  <a:lnTo>
                    <a:pt x="305" y="0"/>
                  </a:lnTo>
                </a:path>
              </a:pathLst>
            </a:custGeom>
            <a:solidFill>
              <a:srgbClr val="00B050"/>
            </a:solidFill>
            <a:ln w="38160">
              <a:solidFill>
                <a:srgbClr val="FFFFFF"/>
              </a:solidFill>
              <a:miter/>
            </a:ln>
            <a:effectLst>
              <a:outerShdw dist="20160" dir="540000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noAutofit/>
            </a:bodyPr>
            <a:lstStyle/>
            <a:p>
              <a:r>
                <a:rPr lang="ru-RU" sz="2800" b="1" strike="noStrike" spc="-1">
                  <a:solidFill>
                    <a:srgbClr val="FFFFFF"/>
                  </a:solidFill>
                  <a:latin typeface="Comic Sans MS"/>
                </a:rPr>
                <a:t> </a:t>
              </a:r>
              <a:r>
                <a:rPr lang="ru-RU" sz="3200" b="1" strike="noStrike" spc="-1">
                  <a:solidFill>
                    <a:srgbClr val="FFFFFF"/>
                  </a:solidFill>
                  <a:latin typeface="Comic Sans MS"/>
                </a:rPr>
                <a:t>«Велосипед-мой друг»</a:t>
              </a:r>
            </a:p>
          </p:txBody>
        </p:sp>
        <p:sp>
          <p:nvSpPr>
            <p:cNvPr id="117" name="Прямоугольник 5_10"/>
            <p:cNvSpPr/>
            <p:nvPr/>
          </p:nvSpPr>
          <p:spPr>
            <a:xfrm>
              <a:off x="3661200" y="1970280"/>
              <a:ext cx="4709880" cy="1919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6" name="Рисунок 5" descr="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60592" y="2547243"/>
            <a:ext cx="1490475" cy="24384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174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53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6176" y="1611139"/>
            <a:ext cx="2016224" cy="3298526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151880" y="891059"/>
            <a:ext cx="7992888" cy="81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2600" b="1" spc="-1" dirty="0">
                <a:solidFill>
                  <a:srgbClr val="6113A1"/>
                </a:solidFill>
                <a:latin typeface="Comic Sans MS"/>
              </a:rPr>
              <a:t>Где нарушены правила дорожного движения?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004" y="1504971"/>
            <a:ext cx="2101159" cy="1565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16" y="1539131"/>
            <a:ext cx="2119651" cy="1579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698" y="3503797"/>
            <a:ext cx="2095244" cy="1560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424" y="3483347"/>
            <a:ext cx="2097338" cy="1562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724549983"/>
      </p:ext>
    </p:extLst>
  </p:cSld>
  <p:clrMapOvr>
    <a:masterClrMapping/>
  </p:clrMapOvr>
  <p:transition spd="slow" advClick="0" advTm="116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079E-6 -3.38556E-6 L -0.14283 -0.15221 " pathEditMode="relative" ptsTypes="AA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1109436" y="891059"/>
            <a:ext cx="7992888" cy="81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endParaRPr lang="ru-RU" sz="2600" b="1" spc="-1" dirty="0">
              <a:solidFill>
                <a:srgbClr val="6113A1"/>
              </a:solidFill>
              <a:latin typeface="Comic Sans MS"/>
            </a:endParaRPr>
          </a:p>
        </p:txBody>
      </p:sp>
      <p:grpSp>
        <p:nvGrpSpPr>
          <p:cNvPr id="56" name="Группа 3"/>
          <p:cNvGrpSpPr/>
          <p:nvPr/>
        </p:nvGrpSpPr>
        <p:grpSpPr>
          <a:xfrm>
            <a:off x="2736056" y="531019"/>
            <a:ext cx="5644384" cy="3368141"/>
            <a:chOff x="2736056" y="531019"/>
            <a:chExt cx="5644384" cy="3368141"/>
          </a:xfrm>
        </p:grpSpPr>
        <p:sp>
          <p:nvSpPr>
            <p:cNvPr id="57" name="Скругленный прямоугольник 4_0"/>
            <p:cNvSpPr/>
            <p:nvPr/>
          </p:nvSpPr>
          <p:spPr>
            <a:xfrm>
              <a:off x="2736056" y="531019"/>
              <a:ext cx="4908240" cy="659160"/>
            </a:xfrm>
            <a:custGeom>
              <a:avLst/>
              <a:gdLst/>
              <a:ahLst/>
              <a:cxnLst/>
              <a:rect l="0" t="0" r="r" b="b"/>
              <a:pathLst>
                <a:path w="13636" h="1833">
                  <a:moveTo>
                    <a:pt x="305" y="0"/>
                  </a:moveTo>
                  <a:lnTo>
                    <a:pt x="305" y="0"/>
                  </a:lnTo>
                  <a:cubicBezTo>
                    <a:pt x="252" y="0"/>
                    <a:pt x="199" y="14"/>
                    <a:pt x="153" y="41"/>
                  </a:cubicBezTo>
                  <a:cubicBezTo>
                    <a:pt x="106" y="68"/>
                    <a:pt x="68" y="106"/>
                    <a:pt x="41" y="153"/>
                  </a:cubicBezTo>
                  <a:cubicBezTo>
                    <a:pt x="14" y="199"/>
                    <a:pt x="0" y="252"/>
                    <a:pt x="0" y="305"/>
                  </a:cubicBezTo>
                  <a:lnTo>
                    <a:pt x="0" y="1526"/>
                  </a:lnTo>
                  <a:lnTo>
                    <a:pt x="0" y="1527"/>
                  </a:lnTo>
                  <a:cubicBezTo>
                    <a:pt x="0" y="1580"/>
                    <a:pt x="14" y="1633"/>
                    <a:pt x="41" y="1679"/>
                  </a:cubicBezTo>
                  <a:cubicBezTo>
                    <a:pt x="68" y="1726"/>
                    <a:pt x="106" y="1764"/>
                    <a:pt x="153" y="1791"/>
                  </a:cubicBezTo>
                  <a:cubicBezTo>
                    <a:pt x="199" y="1818"/>
                    <a:pt x="252" y="1832"/>
                    <a:pt x="305" y="1832"/>
                  </a:cubicBezTo>
                  <a:lnTo>
                    <a:pt x="13329" y="1832"/>
                  </a:lnTo>
                  <a:lnTo>
                    <a:pt x="13330" y="1832"/>
                  </a:lnTo>
                  <a:cubicBezTo>
                    <a:pt x="13383" y="1832"/>
                    <a:pt x="13436" y="1818"/>
                    <a:pt x="13482" y="1791"/>
                  </a:cubicBezTo>
                  <a:cubicBezTo>
                    <a:pt x="13529" y="1764"/>
                    <a:pt x="13567" y="1726"/>
                    <a:pt x="13594" y="1679"/>
                  </a:cubicBezTo>
                  <a:cubicBezTo>
                    <a:pt x="13621" y="1633"/>
                    <a:pt x="13635" y="1580"/>
                    <a:pt x="13635" y="1527"/>
                  </a:cubicBezTo>
                  <a:lnTo>
                    <a:pt x="13635" y="305"/>
                  </a:lnTo>
                  <a:lnTo>
                    <a:pt x="13635" y="305"/>
                  </a:lnTo>
                  <a:lnTo>
                    <a:pt x="13635" y="305"/>
                  </a:lnTo>
                  <a:cubicBezTo>
                    <a:pt x="13635" y="252"/>
                    <a:pt x="13621" y="199"/>
                    <a:pt x="13594" y="153"/>
                  </a:cubicBezTo>
                  <a:cubicBezTo>
                    <a:pt x="13567" y="106"/>
                    <a:pt x="13529" y="68"/>
                    <a:pt x="13482" y="41"/>
                  </a:cubicBezTo>
                  <a:cubicBezTo>
                    <a:pt x="13436" y="14"/>
                    <a:pt x="13383" y="0"/>
                    <a:pt x="13330" y="0"/>
                  </a:cubicBezTo>
                  <a:lnTo>
                    <a:pt x="305" y="0"/>
                  </a:lnTo>
                </a:path>
              </a:pathLst>
            </a:custGeom>
            <a:solidFill>
              <a:srgbClr val="00B050"/>
            </a:solidFill>
            <a:ln w="38160">
              <a:solidFill>
                <a:srgbClr val="FFFFFF"/>
              </a:solidFill>
              <a:miter/>
            </a:ln>
            <a:effectLst>
              <a:outerShdw dist="20160" dir="540000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noAutofit/>
            </a:bodyPr>
            <a:lstStyle/>
            <a:p>
              <a:r>
                <a:rPr lang="ru-RU" sz="2800" b="1" spc="-1" dirty="0">
                  <a:solidFill>
                    <a:srgbClr val="FFFFFF"/>
                  </a:solidFill>
                  <a:latin typeface="Comic Sans MS"/>
                </a:rPr>
                <a:t>      </a:t>
              </a:r>
              <a:r>
                <a:rPr lang="ru-RU" sz="2800" b="1" spc="-1" dirty="0" smtClean="0">
                  <a:solidFill>
                    <a:srgbClr val="FFFFFF"/>
                  </a:solidFill>
                  <a:latin typeface="Comic Sans MS"/>
                </a:rPr>
                <a:t>  </a:t>
              </a:r>
              <a:r>
                <a:rPr lang="ru-RU" sz="3200" b="1" spc="-1" dirty="0" smtClean="0">
                  <a:solidFill>
                    <a:srgbClr val="FFFFFF"/>
                  </a:solidFill>
                  <a:latin typeface="Comic Sans MS"/>
                </a:rPr>
                <a:t>Молодец!</a:t>
              </a:r>
              <a:endParaRPr lang="ru-RU" sz="3200" b="1" spc="-1" dirty="0">
                <a:solidFill>
                  <a:srgbClr val="FFFFFF"/>
                </a:solidFill>
                <a:latin typeface="Comic Sans MS"/>
              </a:endParaRPr>
            </a:p>
          </p:txBody>
        </p:sp>
        <p:sp>
          <p:nvSpPr>
            <p:cNvPr id="58" name="Прямоугольник 5_0"/>
            <p:cNvSpPr/>
            <p:nvPr/>
          </p:nvSpPr>
          <p:spPr>
            <a:xfrm>
              <a:off x="3670560" y="1980000"/>
              <a:ext cx="4709880" cy="1919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26"/>
          <a:stretch>
            <a:fillRect/>
          </a:stretch>
        </p:blipFill>
        <p:spPr>
          <a:xfrm>
            <a:off x="2460421" y="1395115"/>
            <a:ext cx="5460211" cy="3504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7864" y="1395115"/>
            <a:ext cx="1944216" cy="31807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9012396"/>
      </p:ext>
    </p:extLst>
  </p:cSld>
  <p:clrMapOvr>
    <a:masterClrMapping/>
  </p:clrMapOvr>
  <p:transition spd="slow" advClick="0" advTm="53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en-3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Замещающее содержимое 15" descr="hello_html_70999d7b"/>
          <p:cNvPicPr/>
          <p:nvPr/>
        </p:nvPicPr>
        <p:blipFill>
          <a:blip r:embed="rId4" cstate="print"/>
          <a:stretch/>
        </p:blipFill>
        <p:spPr>
          <a:xfrm flipH="1">
            <a:off x="2159992" y="459011"/>
            <a:ext cx="5735784" cy="4563507"/>
          </a:xfrm>
          <a:prstGeom prst="rect">
            <a:avLst/>
          </a:prstGeom>
          <a:ln w="0">
            <a:noFill/>
          </a:ln>
        </p:spPr>
      </p:pic>
      <p:pic>
        <p:nvPicPr>
          <p:cNvPr id="123" name="Рисунок 122"/>
          <p:cNvPicPr/>
          <p:nvPr/>
        </p:nvPicPr>
        <p:blipFill>
          <a:blip r:embed="rId5" cstate="print"/>
          <a:stretch/>
        </p:blipFill>
        <p:spPr>
          <a:xfrm flipH="1">
            <a:off x="6120432" y="1683147"/>
            <a:ext cx="1441440" cy="1620000"/>
          </a:xfrm>
          <a:prstGeom prst="rect">
            <a:avLst/>
          </a:prstGeom>
          <a:ln w="0">
            <a:noFill/>
          </a:ln>
        </p:spPr>
      </p:pic>
      <p:grpSp>
        <p:nvGrpSpPr>
          <p:cNvPr id="124" name="Группа 17"/>
          <p:cNvGrpSpPr/>
          <p:nvPr/>
        </p:nvGrpSpPr>
        <p:grpSpPr>
          <a:xfrm>
            <a:off x="6624488" y="603027"/>
            <a:ext cx="2160000" cy="900000"/>
            <a:chOff x="720000" y="360000"/>
            <a:chExt cx="2160000" cy="900000"/>
          </a:xfrm>
        </p:grpSpPr>
        <p:sp>
          <p:nvSpPr>
            <p:cNvPr id="125" name="Скругленная прямоугольная выноска 124"/>
            <p:cNvSpPr/>
            <p:nvPr/>
          </p:nvSpPr>
          <p:spPr>
            <a:xfrm flipH="1">
              <a:off x="720000" y="360000"/>
              <a:ext cx="2160000" cy="900000"/>
            </a:xfrm>
            <a:prstGeom prst="wedgeRoundRectCallout">
              <a:avLst>
                <a:gd name="adj1" fmla="val -23638"/>
                <a:gd name="adj2" fmla="val 116652"/>
                <a:gd name="adj3" fmla="val 16667"/>
              </a:avLst>
            </a:prstGeom>
            <a:solidFill>
              <a:srgbClr val="FFFFFF"/>
            </a:solidFill>
            <a:ln w="0">
              <a:solidFill>
                <a:srgbClr val="2A609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" name="Текстовое поле 12_0"/>
            <p:cNvSpPr/>
            <p:nvPr/>
          </p:nvSpPr>
          <p:spPr>
            <a:xfrm flipH="1">
              <a:off x="1078920" y="397800"/>
              <a:ext cx="1628280" cy="820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200" b="1" strike="noStrike" spc="-1">
                  <a:solidFill>
                    <a:srgbClr val="002060"/>
                  </a:solidFill>
                  <a:latin typeface="Comic Sans MS"/>
                </a:rPr>
                <a:t>Смело шагайте </a:t>
              </a:r>
              <a:endParaRPr lang="ru-RU" sz="12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200" b="1" strike="noStrike" spc="-1">
                  <a:solidFill>
                    <a:srgbClr val="002060"/>
                  </a:solidFill>
                  <a:latin typeface="Comic Sans MS"/>
                </a:rPr>
                <a:t>по улице,дети,</a:t>
              </a:r>
              <a:endParaRPr lang="ru-RU" sz="12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200" b="1" strike="noStrike" spc="-1">
                  <a:solidFill>
                    <a:srgbClr val="002060"/>
                  </a:solidFill>
                  <a:latin typeface="Comic Sans MS"/>
                </a:rPr>
                <a:t>если вы знаете </a:t>
              </a:r>
              <a:endParaRPr lang="ru-RU" sz="12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200" b="1" strike="noStrike" spc="-1">
                  <a:solidFill>
                    <a:srgbClr val="002060"/>
                  </a:solidFill>
                  <a:latin typeface="Comic Sans MS"/>
                </a:rPr>
                <a:t>правила эти!</a:t>
              </a:r>
              <a:endParaRPr lang="ru-RU" sz="1200" b="0" strike="noStrike" spc="-1">
                <a:latin typeface="Arial"/>
              </a:endParaRPr>
            </a:p>
          </p:txBody>
        </p:sp>
      </p:grpSp>
      <p:pic>
        <p:nvPicPr>
          <p:cNvPr id="9" name="33. Живем по правилам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6768504" y="891059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142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633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Замещающее содержимое 2_0"/>
          <p:cNvSpPr/>
          <p:nvPr/>
        </p:nvSpPr>
        <p:spPr>
          <a:xfrm>
            <a:off x="1006200" y="566640"/>
            <a:ext cx="7453800" cy="537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60000"/>
              </a:lnSpc>
              <a:spcBef>
                <a:spcPts val="36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strike="noStrike" spc="-1">
                <a:solidFill>
                  <a:srgbClr val="6113A1"/>
                </a:solidFill>
                <a:latin typeface="Comic Sans MS"/>
              </a:rPr>
              <a:t>Цель: </a:t>
            </a:r>
            <a:endParaRPr lang="ru-RU" sz="1200" b="0" strike="noStrike" spc="-1">
              <a:solidFill>
                <a:srgbClr val="6113A1"/>
              </a:solidFill>
              <a:latin typeface="Arial"/>
            </a:endParaRPr>
          </a:p>
          <a:p>
            <a:pPr marL="216000" indent="-216000">
              <a:lnSpc>
                <a:spcPct val="60000"/>
              </a:lnSpc>
              <a:spcBef>
                <a:spcPts val="36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 b="0" strike="noStrike" spc="-1">
              <a:solidFill>
                <a:srgbClr val="6113A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strike="noStrike" spc="-1">
                <a:solidFill>
                  <a:srgbClr val="6113A1"/>
                </a:solidFill>
                <a:latin typeface="Comic Sans MS"/>
              </a:rPr>
              <a:t>формирование и закрепление у детей знаний о дорожных знаках и правилах дорожного движения в игровой форме.</a:t>
            </a:r>
            <a:endParaRPr lang="ru-RU" sz="1200" b="0" strike="noStrike" spc="-1">
              <a:solidFill>
                <a:srgbClr val="6113A1"/>
              </a:solidFill>
              <a:latin typeface="Arial"/>
            </a:endParaRPr>
          </a:p>
          <a:p>
            <a:pPr marL="216000" indent="-216000">
              <a:lnSpc>
                <a:spcPct val="60000"/>
              </a:lnSpc>
              <a:spcBef>
                <a:spcPts val="36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 b="0" strike="noStrike" spc="-1">
              <a:solidFill>
                <a:srgbClr val="6113A1"/>
              </a:solidFill>
              <a:latin typeface="Arial"/>
            </a:endParaRPr>
          </a:p>
          <a:p>
            <a:pPr algn="ctr">
              <a:lnSpc>
                <a:spcPct val="60000"/>
              </a:lnSpc>
              <a:spcBef>
                <a:spcPts val="36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strike="noStrike" spc="-1">
                <a:solidFill>
                  <a:srgbClr val="6113A1"/>
                </a:solidFill>
                <a:latin typeface="Comic Sans MS"/>
              </a:rPr>
              <a:t>Задачи:</a:t>
            </a:r>
            <a:endParaRPr lang="ru-RU" sz="1200" b="0" strike="noStrike" spc="-1">
              <a:solidFill>
                <a:srgbClr val="6113A1"/>
              </a:solidFill>
              <a:latin typeface="Arial"/>
            </a:endParaRPr>
          </a:p>
          <a:p>
            <a:pPr marL="216000" indent="-216000">
              <a:lnSpc>
                <a:spcPct val="60000"/>
              </a:lnSpc>
              <a:spcBef>
                <a:spcPts val="36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 b="0" strike="noStrike" spc="-1">
              <a:solidFill>
                <a:srgbClr val="6113A1"/>
              </a:solidFill>
              <a:latin typeface="Arial"/>
            </a:endParaRPr>
          </a:p>
          <a:p>
            <a:pPr>
              <a:lnSpc>
                <a:spcPct val="60000"/>
              </a:lnSpc>
              <a:spcBef>
                <a:spcPts val="36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strike="noStrike" spc="-1">
                <a:solidFill>
                  <a:srgbClr val="6113A1"/>
                </a:solidFill>
                <a:latin typeface="Comic Sans MS"/>
              </a:rPr>
              <a:t>Образовательные:</a:t>
            </a:r>
            <a:endParaRPr lang="ru-RU" sz="1200" b="0" strike="noStrike" spc="-1">
              <a:solidFill>
                <a:srgbClr val="6113A1"/>
              </a:solidFill>
              <a:latin typeface="Arial"/>
            </a:endParaRPr>
          </a:p>
          <a:p>
            <a:pPr marL="216000" indent="-216000">
              <a:lnSpc>
                <a:spcPct val="60000"/>
              </a:lnSpc>
              <a:spcBef>
                <a:spcPts val="36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 b="0" strike="noStrike" spc="-1">
              <a:solidFill>
                <a:srgbClr val="6113A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buClr>
                <a:srgbClr val="1F2DA8"/>
              </a:buClr>
              <a:buFont typeface="Wingdings" charset="2"/>
              <a:buChar char="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strike="noStrike" spc="-1">
                <a:solidFill>
                  <a:srgbClr val="6113A1"/>
                </a:solidFill>
                <a:latin typeface="Comic Sans MS"/>
              </a:rPr>
              <a:t> закреплять представления детей  о правилах дорожного движения, дорожных знаках, о сигналах светофора</a:t>
            </a:r>
            <a:endParaRPr lang="ru-RU" sz="1200" b="0" strike="noStrike" spc="-1">
              <a:solidFill>
                <a:srgbClr val="6113A1"/>
              </a:solidFill>
              <a:latin typeface="Arial"/>
            </a:endParaRPr>
          </a:p>
          <a:p>
            <a:pPr marL="216000" indent="-216000">
              <a:lnSpc>
                <a:spcPct val="60000"/>
              </a:lnSpc>
              <a:spcBef>
                <a:spcPts val="36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 b="0" strike="noStrike" spc="-1">
              <a:solidFill>
                <a:srgbClr val="6113A1"/>
              </a:solidFill>
              <a:latin typeface="Arial"/>
            </a:endParaRPr>
          </a:p>
          <a:p>
            <a:pPr>
              <a:lnSpc>
                <a:spcPct val="60000"/>
              </a:lnSpc>
              <a:spcBef>
                <a:spcPts val="36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strike="noStrike" spc="-1">
                <a:solidFill>
                  <a:srgbClr val="6113A1"/>
                </a:solidFill>
                <a:latin typeface="Comic Sans MS"/>
              </a:rPr>
              <a:t>Развивающие:</a:t>
            </a:r>
            <a:endParaRPr lang="ru-RU" sz="1200" b="0" strike="noStrike" spc="-1">
              <a:solidFill>
                <a:srgbClr val="6113A1"/>
              </a:solidFill>
              <a:latin typeface="Arial"/>
            </a:endParaRPr>
          </a:p>
          <a:p>
            <a:pPr marL="216000" indent="-216000">
              <a:lnSpc>
                <a:spcPct val="60000"/>
              </a:lnSpc>
              <a:spcBef>
                <a:spcPts val="36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 b="0" strike="noStrike" spc="-1">
              <a:solidFill>
                <a:srgbClr val="6113A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buClr>
                <a:srgbClr val="1F2DA8"/>
              </a:buClr>
              <a:buFont typeface="Wingdings" charset="2"/>
              <a:buChar char="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strike="noStrike" spc="-1">
                <a:solidFill>
                  <a:srgbClr val="6113A1"/>
                </a:solidFill>
                <a:latin typeface="Comic Sans MS"/>
              </a:rPr>
              <a:t>развивать логическое и пространственное мышление, навыки связной речи, внимание и память, продолжить формирование интереса к изучению правил дорожного движения посредством игр.</a:t>
            </a:r>
            <a:endParaRPr lang="ru-RU" sz="1200" b="0" strike="noStrike" spc="-1">
              <a:solidFill>
                <a:srgbClr val="6113A1"/>
              </a:solidFill>
              <a:latin typeface="Arial"/>
            </a:endParaRPr>
          </a:p>
          <a:p>
            <a:pPr marL="216000" indent="-216000">
              <a:lnSpc>
                <a:spcPct val="60000"/>
              </a:lnSpc>
              <a:spcBef>
                <a:spcPts val="36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 b="0" strike="noStrike" spc="-1">
              <a:solidFill>
                <a:srgbClr val="6113A1"/>
              </a:solidFill>
              <a:latin typeface="Arial"/>
            </a:endParaRPr>
          </a:p>
          <a:p>
            <a:pPr>
              <a:lnSpc>
                <a:spcPct val="60000"/>
              </a:lnSpc>
              <a:spcBef>
                <a:spcPts val="36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strike="noStrike" spc="-1">
                <a:solidFill>
                  <a:srgbClr val="6113A1"/>
                </a:solidFill>
                <a:latin typeface="Comic Sans MS"/>
              </a:rPr>
              <a:t>Воспитательные:</a:t>
            </a:r>
            <a:endParaRPr lang="ru-RU" sz="1200" b="0" strike="noStrike" spc="-1">
              <a:solidFill>
                <a:srgbClr val="6113A1"/>
              </a:solidFill>
              <a:latin typeface="Arial"/>
            </a:endParaRPr>
          </a:p>
          <a:p>
            <a:pPr marL="216000" indent="-216000">
              <a:lnSpc>
                <a:spcPct val="60000"/>
              </a:lnSpc>
              <a:spcBef>
                <a:spcPts val="36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 b="0" strike="noStrike" spc="-1">
              <a:solidFill>
                <a:srgbClr val="6113A1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buClr>
                <a:srgbClr val="1F2DA8"/>
              </a:buClr>
              <a:buFont typeface="Wingdings" charset="2"/>
              <a:buChar char="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strike="noStrike" spc="-1">
                <a:solidFill>
                  <a:srgbClr val="6113A1"/>
                </a:solidFill>
                <a:latin typeface="Comic Sans MS"/>
              </a:rPr>
              <a:t>воспитывать культуру поведения на улице, вырабатывая потребность в соблюдении правил дорожного движения; воспитывать желание соблюдать правила дорожного движения, умение работать в команде для достижения общей цели.</a:t>
            </a:r>
            <a:endParaRPr lang="ru-RU" sz="1200" b="0" strike="noStrike" spc="-1">
              <a:solidFill>
                <a:srgbClr val="6113A1"/>
              </a:solidFill>
              <a:latin typeface="Arial"/>
            </a:endParaRPr>
          </a:p>
          <a:p>
            <a:pPr marL="216000" indent="-216000">
              <a:lnSpc>
                <a:spcPct val="60000"/>
              </a:lnSpc>
              <a:spcBef>
                <a:spcPts val="36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200" b="0" strike="noStrike" spc="-1">
              <a:solidFill>
                <a:srgbClr val="6113A1"/>
              </a:solidFill>
              <a:latin typeface="Arial"/>
            </a:endParaRPr>
          </a:p>
          <a:p>
            <a:pPr>
              <a:lnSpc>
                <a:spcPct val="60000"/>
              </a:lnSpc>
              <a:spcBef>
                <a:spcPts val="36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strike="noStrike" spc="-1">
                <a:solidFill>
                  <a:srgbClr val="6113A1"/>
                </a:solidFill>
                <a:latin typeface="Comic Sans MS"/>
              </a:rPr>
              <a:t>Рекомендовано воспитателям ДОУ для работы с детьми 6-7 лет.</a:t>
            </a:r>
            <a:endParaRPr lang="ru-RU" sz="1200" b="0" strike="noStrike" spc="-1">
              <a:solidFill>
                <a:srgbClr val="6113A1"/>
              </a:solidFill>
              <a:latin typeface="Arial"/>
            </a:endParaRPr>
          </a:p>
        </p:txBody>
      </p:sp>
    </p:spTree>
  </p:cSld>
  <p:clrMapOvr>
    <a:masterClrMapping/>
  </p:clrMapOvr>
  <p:transition spd="slow" advClick="0" advTm="7532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126"/>
          <p:cNvSpPr txBox="1"/>
          <p:nvPr/>
        </p:nvSpPr>
        <p:spPr>
          <a:xfrm>
            <a:off x="1080000" y="720000"/>
            <a:ext cx="7386480" cy="2610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15000"/>
              </a:lnSpc>
            </a:pPr>
            <a:r>
              <a:rPr lang="ru-RU" spc="-1" dirty="0" smtClean="0">
                <a:solidFill>
                  <a:srgbClr val="00B050"/>
                </a:solidFill>
                <a:latin typeface="Comic Sans MS" pitchFamily="66" charset="0"/>
              </a:rPr>
              <a:t>Стихотворения</a:t>
            </a:r>
          </a:p>
          <a:p>
            <a:pPr>
              <a:lnSpc>
                <a:spcPct val="115000"/>
              </a:lnSpc>
            </a:pPr>
            <a:r>
              <a:rPr lang="ru-RU" sz="1800" b="0" strike="noStrike" spc="-1" dirty="0" smtClean="0">
                <a:latin typeface="Arial"/>
                <a:hlinkClick r:id="rId2"/>
              </a:rPr>
              <a:t>https</a:t>
            </a:r>
            <a:r>
              <a:rPr lang="ru-RU" sz="1800" b="0" strike="noStrike" spc="-1" dirty="0">
                <a:latin typeface="Arial"/>
                <a:hlinkClick r:id="rId2"/>
              </a:rPr>
              <a:t>://www.olesya-emelyanova.ru/index-stihi-pdd_dlya_peshehodov_velosipedistov_i_passazhirov.html</a:t>
            </a:r>
            <a:endParaRPr lang="ru-RU" sz="1800" b="0" strike="noStrike" spc="-1" dirty="0">
              <a:latin typeface="Arial"/>
            </a:endParaRPr>
          </a:p>
          <a:p>
            <a:r>
              <a:rPr lang="ru-RU" spc="-1" dirty="0" err="1" smtClean="0">
                <a:solidFill>
                  <a:srgbClr val="00B050"/>
                </a:solidFill>
                <a:latin typeface="Comic Sans MS" pitchFamily="66" charset="0"/>
              </a:rPr>
              <a:t>Видео-материалы</a:t>
            </a:r>
            <a:endParaRPr lang="ru-RU" sz="1800" b="0" strike="noStrike" spc="-1" dirty="0" smtClean="0">
              <a:latin typeface="Arial"/>
              <a:hlinkClick r:id="rId3"/>
            </a:endParaRPr>
          </a:p>
          <a:p>
            <a:r>
              <a:rPr lang="ru-RU" sz="1800" b="0" strike="noStrike" spc="-1" dirty="0" smtClean="0">
                <a:latin typeface="Arial"/>
                <a:hlinkClick r:id="rId3"/>
              </a:rPr>
              <a:t>http</a:t>
            </a:r>
            <a:r>
              <a:rPr lang="ru-RU" sz="1800" b="0" strike="noStrike" spc="-1" dirty="0">
                <a:latin typeface="Arial"/>
                <a:hlinkClick r:id="rId3"/>
              </a:rPr>
              <a:t>://sakla.ru</a:t>
            </a:r>
            <a:r>
              <a:rPr lang="ru-RU" sz="1800" b="0" strike="noStrike" spc="-1" dirty="0" smtClean="0">
                <a:latin typeface="Arial"/>
                <a:hlinkClick r:id="rId3"/>
              </a:rPr>
              <a:t>/</a:t>
            </a:r>
            <a:endParaRPr lang="ru-RU" sz="1800" b="0" strike="noStrike" spc="-1" dirty="0" smtClean="0">
              <a:latin typeface="Arial"/>
            </a:endParaRPr>
          </a:p>
          <a:p>
            <a:r>
              <a:rPr lang="ru-RU" spc="-1" dirty="0" smtClean="0">
                <a:solidFill>
                  <a:srgbClr val="00B050"/>
                </a:solidFill>
                <a:latin typeface="Comic Sans MS" pitchFamily="66" charset="0"/>
              </a:rPr>
              <a:t>Фон</a:t>
            </a:r>
          </a:p>
          <a:p>
            <a:r>
              <a:rPr lang="en-US" spc="-1" dirty="0" smtClean="0">
                <a:solidFill>
                  <a:srgbClr val="00B050"/>
                </a:solidFill>
                <a:latin typeface="Comic Sans MS" pitchFamily="66" charset="0"/>
                <a:hlinkClick r:id="rId4"/>
              </a:rPr>
              <a:t>https://yandex.ru/images/search?from=tabbar&amp;text=</a:t>
            </a:r>
            <a:r>
              <a:rPr lang="ru-RU" spc="-1" dirty="0" smtClean="0">
                <a:solidFill>
                  <a:srgbClr val="00B050"/>
                </a:solidFill>
                <a:latin typeface="Comic Sans MS" pitchFamily="66" charset="0"/>
                <a:hlinkClick r:id="rId4"/>
              </a:rPr>
              <a:t>фон%20город%20для%20детей</a:t>
            </a:r>
            <a:endParaRPr lang="ru-RU" spc="-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ru-RU" spc="-1" dirty="0" smtClean="0">
                <a:solidFill>
                  <a:srgbClr val="00B050"/>
                </a:solidFill>
                <a:latin typeface="Comic Sans MS" pitchFamily="66" charset="0"/>
              </a:rPr>
              <a:t>Картинки</a:t>
            </a:r>
          </a:p>
          <a:p>
            <a:r>
              <a:rPr lang="en-US" spc="-1" dirty="0" smtClean="0">
                <a:solidFill>
                  <a:srgbClr val="00B050"/>
                </a:solidFill>
                <a:latin typeface="Comic Sans MS" pitchFamily="66" charset="0"/>
                <a:hlinkClick r:id="rId5"/>
              </a:rPr>
              <a:t>https://www.pngwing.com/ru</a:t>
            </a:r>
            <a:endParaRPr lang="ru-RU" spc="-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endParaRPr lang="ru-RU" sz="1800" b="0" strike="noStrike" spc="-1" dirty="0" smtClean="0">
              <a:latin typeface="Arial"/>
            </a:endParaRPr>
          </a:p>
          <a:p>
            <a:endParaRPr lang="ru-RU" sz="1800" b="0" strike="noStrike" spc="-1" dirty="0" smtClean="0">
              <a:latin typeface="Arial"/>
            </a:endParaRPr>
          </a:p>
          <a:p>
            <a:endParaRPr lang="ru-RU" spc="-1" dirty="0" smtClean="0">
              <a:latin typeface="Arial"/>
            </a:endParaRPr>
          </a:p>
          <a:p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 advClick="0" advTm="225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/>
          <p:nvPr/>
        </p:nvPicPr>
        <p:blipFill>
          <a:blip r:embed="rId2" cstate="print"/>
          <a:stretch/>
        </p:blipFill>
        <p:spPr>
          <a:xfrm>
            <a:off x="1260000" y="654840"/>
            <a:ext cx="2520000" cy="4123080"/>
          </a:xfrm>
          <a:prstGeom prst="rect">
            <a:avLst/>
          </a:prstGeom>
          <a:ln w="0">
            <a:noFill/>
          </a:ln>
        </p:spPr>
      </p:pic>
      <p:sp>
        <p:nvSpPr>
          <p:cNvPr id="47" name="TextBox 46"/>
          <p:cNvSpPr txBox="1"/>
          <p:nvPr/>
        </p:nvSpPr>
        <p:spPr>
          <a:xfrm>
            <a:off x="3960000" y="715680"/>
            <a:ext cx="4500000" cy="414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2600" b="1" strike="noStrike" spc="-1">
                <a:solidFill>
                  <a:srgbClr val="6113A1"/>
                </a:solidFill>
                <a:latin typeface="Comic Sans MS"/>
              </a:rPr>
              <a:t>Привет, ребята!</a:t>
            </a:r>
          </a:p>
          <a:p>
            <a:pPr algn="ctr"/>
            <a:r>
              <a:rPr lang="ru-RU" sz="2600" b="1" strike="noStrike" spc="-1">
                <a:solidFill>
                  <a:srgbClr val="6113A1"/>
                </a:solidFill>
                <a:latin typeface="Comic Sans MS"/>
              </a:rPr>
              <a:t>Я — зебра Зу!</a:t>
            </a:r>
          </a:p>
          <a:p>
            <a:pPr algn="ctr"/>
            <a:r>
              <a:rPr lang="ru-RU" sz="2600" b="1" strike="noStrike" spc="-1">
                <a:solidFill>
                  <a:srgbClr val="6113A1"/>
                </a:solidFill>
                <a:latin typeface="Comic Sans MS"/>
              </a:rPr>
              <a:t>Я с правилами ПДД дружу!</a:t>
            </a:r>
          </a:p>
          <a:p>
            <a:pPr algn="ctr"/>
            <a:r>
              <a:rPr lang="ru-RU" sz="2600" b="1" strike="noStrike" spc="-1">
                <a:solidFill>
                  <a:srgbClr val="6113A1"/>
                </a:solidFill>
                <a:latin typeface="Comic Sans MS"/>
              </a:rPr>
              <a:t>Когда к дороге подхожу,</a:t>
            </a:r>
          </a:p>
          <a:p>
            <a:pPr algn="ctr"/>
            <a:r>
              <a:rPr lang="ru-RU" sz="2600" b="1" strike="noStrike" spc="-1">
                <a:solidFill>
                  <a:srgbClr val="6113A1"/>
                </a:solidFill>
                <a:latin typeface="Comic Sans MS"/>
              </a:rPr>
              <a:t>Я маму за руку держу.</a:t>
            </a:r>
          </a:p>
          <a:p>
            <a:pPr algn="ctr"/>
            <a:r>
              <a:rPr lang="ru-RU" sz="2600" b="1" strike="noStrike" spc="-1">
                <a:solidFill>
                  <a:srgbClr val="6113A1"/>
                </a:solidFill>
                <a:latin typeface="Comic Sans MS"/>
              </a:rPr>
              <a:t>Будем правила учить</a:t>
            </a:r>
          </a:p>
          <a:p>
            <a:pPr algn="ctr"/>
            <a:r>
              <a:rPr lang="ru-RU" sz="2600" b="1" strike="noStrike" spc="-1">
                <a:solidFill>
                  <a:srgbClr val="6113A1"/>
                </a:solidFill>
                <a:latin typeface="Comic Sans MS"/>
              </a:rPr>
              <a:t>И с дорогою дружить!</a:t>
            </a:r>
          </a:p>
          <a:p>
            <a:pPr algn="ctr"/>
            <a:endParaRPr lang="ru-RU" sz="2600" b="1" strike="noStrike" spc="-1">
              <a:solidFill>
                <a:srgbClr val="6113A1"/>
              </a:solidFill>
              <a:latin typeface="Comic Sans MS"/>
            </a:endParaRPr>
          </a:p>
        </p:txBody>
      </p:sp>
    </p:spTree>
  </p:cSld>
  <p:clrMapOvr>
    <a:masterClrMapping/>
  </p:clrMapOvr>
  <p:transition spd="slow" advClick="0" advTm="525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C:\Users\Анна\Desktop\ae2fb6922d8c10ee90041fe.jpg"/>
          <p:cNvPicPr/>
          <p:nvPr/>
        </p:nvPicPr>
        <p:blipFill>
          <a:blip r:embed="rId2" cstate="print"/>
          <a:stretch/>
        </p:blipFill>
        <p:spPr>
          <a:xfrm>
            <a:off x="1007864" y="963067"/>
            <a:ext cx="1142280" cy="104328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4" descr="C:\Users\Анна\Desktop\ae2fb6922d8ce1fe.jpg"/>
          <p:cNvPicPr/>
          <p:nvPr/>
        </p:nvPicPr>
        <p:blipFill>
          <a:blip r:embed="rId3" cstate="print"/>
          <a:stretch/>
        </p:blipFill>
        <p:spPr>
          <a:xfrm>
            <a:off x="1007864" y="2259211"/>
            <a:ext cx="1176480" cy="108000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3" descr="C:\Users\Анна\Desktop\ae2fb6922d8ce1e90041fe.jpg"/>
          <p:cNvPicPr/>
          <p:nvPr/>
        </p:nvPicPr>
        <p:blipFill>
          <a:blip r:embed="rId4" cstate="print"/>
          <a:stretch/>
        </p:blipFill>
        <p:spPr>
          <a:xfrm>
            <a:off x="1007864" y="3627363"/>
            <a:ext cx="1193400" cy="1080000"/>
          </a:xfrm>
          <a:prstGeom prst="rect">
            <a:avLst/>
          </a:prstGeom>
          <a:ln w="0">
            <a:noFill/>
          </a:ln>
        </p:spPr>
      </p:pic>
      <p:sp>
        <p:nvSpPr>
          <p:cNvPr id="52" name="TextBox 51"/>
          <p:cNvSpPr txBox="1"/>
          <p:nvPr/>
        </p:nvSpPr>
        <p:spPr>
          <a:xfrm>
            <a:off x="2159992" y="1035075"/>
            <a:ext cx="6719760" cy="938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1200" b="1" strike="noStrike" spc="-1" dirty="0">
                <a:solidFill>
                  <a:srgbClr val="6113A1"/>
                </a:solidFill>
                <a:latin typeface="Comic Sans MS"/>
              </a:rPr>
              <a:t>Дорогу так перехожу:  сначала влево погляжу  </a:t>
            </a:r>
          </a:p>
          <a:p>
            <a:r>
              <a:rPr lang="ru-RU" sz="1200" b="1" strike="noStrike" spc="-1" dirty="0">
                <a:solidFill>
                  <a:srgbClr val="6113A1"/>
                </a:solidFill>
                <a:latin typeface="Comic Sans MS"/>
              </a:rPr>
              <a:t>И, если нет машины,  иду до середины.  </a:t>
            </a:r>
          </a:p>
          <a:p>
            <a:r>
              <a:rPr lang="ru-RU" sz="1200" b="1" strike="noStrike" spc="-1" dirty="0">
                <a:solidFill>
                  <a:srgbClr val="6113A1"/>
                </a:solidFill>
                <a:latin typeface="Comic Sans MS"/>
              </a:rPr>
              <a:t>Потом смотрю внимательно  направо обязательно  </a:t>
            </a:r>
          </a:p>
          <a:p>
            <a:r>
              <a:rPr lang="ru-RU" sz="1200" b="1" strike="noStrike" spc="-1" dirty="0">
                <a:solidFill>
                  <a:srgbClr val="6113A1"/>
                </a:solidFill>
                <a:latin typeface="Comic Sans MS"/>
              </a:rPr>
              <a:t>И, если нет движения, шагаю без сомнения!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159992" y="2331219"/>
            <a:ext cx="6719760" cy="938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1200" b="1" strike="noStrike" spc="-1" dirty="0">
                <a:solidFill>
                  <a:srgbClr val="6113A1"/>
                </a:solidFill>
                <a:latin typeface="Comic Sans MS"/>
              </a:rPr>
              <a:t>В городе нельзя свободно</a:t>
            </a:r>
          </a:p>
          <a:p>
            <a:r>
              <a:rPr lang="ru-RU" sz="1200" b="1" strike="noStrike" spc="-1" dirty="0">
                <a:solidFill>
                  <a:srgbClr val="6113A1"/>
                </a:solidFill>
                <a:latin typeface="Comic Sans MS"/>
              </a:rPr>
              <a:t>Бегать, как и где решил.</a:t>
            </a:r>
          </a:p>
          <a:p>
            <a:r>
              <a:rPr lang="ru-RU" sz="1200" b="1" strike="noStrike" spc="-1" dirty="0">
                <a:solidFill>
                  <a:srgbClr val="6113A1"/>
                </a:solidFill>
                <a:latin typeface="Comic Sans MS"/>
              </a:rPr>
              <a:t>Тротуар – для пешеходов,</a:t>
            </a:r>
          </a:p>
          <a:p>
            <a:r>
              <a:rPr lang="ru-RU" sz="1200" b="1" strike="noStrike" spc="-1" dirty="0">
                <a:solidFill>
                  <a:srgbClr val="6113A1"/>
                </a:solidFill>
                <a:latin typeface="Comic Sans MS"/>
              </a:rPr>
              <a:t>А дорога – для машин!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304008" y="3699371"/>
            <a:ext cx="6719760" cy="938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1200" b="1" strike="noStrike" spc="-1" dirty="0">
                <a:solidFill>
                  <a:srgbClr val="6113A1"/>
                </a:solidFill>
                <a:latin typeface="Comic Sans MS"/>
              </a:rPr>
              <a:t>Чтоб дорогу </a:t>
            </a:r>
            <a:r>
              <a:rPr lang="ru-RU" sz="1200" b="1" strike="noStrike" spc="-1" dirty="0" err="1">
                <a:solidFill>
                  <a:srgbClr val="6113A1"/>
                </a:solidFill>
                <a:latin typeface="Comic Sans MS"/>
              </a:rPr>
              <a:t>перейти,надо</a:t>
            </a:r>
            <a:r>
              <a:rPr lang="ru-RU" sz="1200" b="1" strike="noStrike" spc="-1" dirty="0">
                <a:solidFill>
                  <a:srgbClr val="6113A1"/>
                </a:solidFill>
                <a:latin typeface="Comic Sans MS"/>
              </a:rPr>
              <a:t> светофор найти.</a:t>
            </a:r>
          </a:p>
          <a:p>
            <a:r>
              <a:rPr lang="ru-RU" sz="1200" b="1" strike="noStrike" spc="-1" dirty="0">
                <a:solidFill>
                  <a:srgbClr val="6113A1"/>
                </a:solidFill>
                <a:latin typeface="Comic Sans MS"/>
              </a:rPr>
              <a:t>У него язык простой:</a:t>
            </a:r>
          </a:p>
          <a:p>
            <a:r>
              <a:rPr lang="ru-RU" sz="1200" b="1" strike="noStrike" spc="-1" dirty="0">
                <a:solidFill>
                  <a:srgbClr val="6113A1"/>
                </a:solidFill>
                <a:latin typeface="Comic Sans MS"/>
              </a:rPr>
              <a:t>Смотрит красным глазом – стой!</a:t>
            </a:r>
          </a:p>
          <a:p>
            <a:r>
              <a:rPr lang="ru-RU" sz="1200" b="1" strike="noStrike" spc="-1" dirty="0">
                <a:solidFill>
                  <a:srgbClr val="6113A1"/>
                </a:solidFill>
                <a:latin typeface="Comic Sans MS"/>
              </a:rPr>
              <a:t>А зажжет зеленый глаз –значит, пропускает нас.</a:t>
            </a:r>
          </a:p>
        </p:txBody>
      </p:sp>
      <p:grpSp>
        <p:nvGrpSpPr>
          <p:cNvPr id="56" name="Группа 3"/>
          <p:cNvGrpSpPr/>
          <p:nvPr/>
        </p:nvGrpSpPr>
        <p:grpSpPr>
          <a:xfrm>
            <a:off x="2651760" y="133920"/>
            <a:ext cx="5728680" cy="3765240"/>
            <a:chOff x="2651760" y="133920"/>
            <a:chExt cx="5728680" cy="3765240"/>
          </a:xfrm>
        </p:grpSpPr>
        <p:sp>
          <p:nvSpPr>
            <p:cNvPr id="57" name="Скругленный прямоугольник 4_0"/>
            <p:cNvSpPr/>
            <p:nvPr/>
          </p:nvSpPr>
          <p:spPr>
            <a:xfrm>
              <a:off x="2651760" y="133920"/>
              <a:ext cx="4908240" cy="659160"/>
            </a:xfrm>
            <a:custGeom>
              <a:avLst/>
              <a:gdLst/>
              <a:ahLst/>
              <a:cxnLst/>
              <a:rect l="0" t="0" r="r" b="b"/>
              <a:pathLst>
                <a:path w="13636" h="1833">
                  <a:moveTo>
                    <a:pt x="305" y="0"/>
                  </a:moveTo>
                  <a:lnTo>
                    <a:pt x="305" y="0"/>
                  </a:lnTo>
                  <a:cubicBezTo>
                    <a:pt x="252" y="0"/>
                    <a:pt x="199" y="14"/>
                    <a:pt x="153" y="41"/>
                  </a:cubicBezTo>
                  <a:cubicBezTo>
                    <a:pt x="106" y="68"/>
                    <a:pt x="68" y="106"/>
                    <a:pt x="41" y="153"/>
                  </a:cubicBezTo>
                  <a:cubicBezTo>
                    <a:pt x="14" y="199"/>
                    <a:pt x="0" y="252"/>
                    <a:pt x="0" y="305"/>
                  </a:cubicBezTo>
                  <a:lnTo>
                    <a:pt x="0" y="1526"/>
                  </a:lnTo>
                  <a:lnTo>
                    <a:pt x="0" y="1527"/>
                  </a:lnTo>
                  <a:cubicBezTo>
                    <a:pt x="0" y="1580"/>
                    <a:pt x="14" y="1633"/>
                    <a:pt x="41" y="1679"/>
                  </a:cubicBezTo>
                  <a:cubicBezTo>
                    <a:pt x="68" y="1726"/>
                    <a:pt x="106" y="1764"/>
                    <a:pt x="153" y="1791"/>
                  </a:cubicBezTo>
                  <a:cubicBezTo>
                    <a:pt x="199" y="1818"/>
                    <a:pt x="252" y="1832"/>
                    <a:pt x="305" y="1832"/>
                  </a:cubicBezTo>
                  <a:lnTo>
                    <a:pt x="13329" y="1832"/>
                  </a:lnTo>
                  <a:lnTo>
                    <a:pt x="13330" y="1832"/>
                  </a:lnTo>
                  <a:cubicBezTo>
                    <a:pt x="13383" y="1832"/>
                    <a:pt x="13436" y="1818"/>
                    <a:pt x="13482" y="1791"/>
                  </a:cubicBezTo>
                  <a:cubicBezTo>
                    <a:pt x="13529" y="1764"/>
                    <a:pt x="13567" y="1726"/>
                    <a:pt x="13594" y="1679"/>
                  </a:cubicBezTo>
                  <a:cubicBezTo>
                    <a:pt x="13621" y="1633"/>
                    <a:pt x="13635" y="1580"/>
                    <a:pt x="13635" y="1527"/>
                  </a:cubicBezTo>
                  <a:lnTo>
                    <a:pt x="13635" y="305"/>
                  </a:lnTo>
                  <a:lnTo>
                    <a:pt x="13635" y="305"/>
                  </a:lnTo>
                  <a:lnTo>
                    <a:pt x="13635" y="305"/>
                  </a:lnTo>
                  <a:cubicBezTo>
                    <a:pt x="13635" y="252"/>
                    <a:pt x="13621" y="199"/>
                    <a:pt x="13594" y="153"/>
                  </a:cubicBezTo>
                  <a:cubicBezTo>
                    <a:pt x="13567" y="106"/>
                    <a:pt x="13529" y="68"/>
                    <a:pt x="13482" y="41"/>
                  </a:cubicBezTo>
                  <a:cubicBezTo>
                    <a:pt x="13436" y="14"/>
                    <a:pt x="13383" y="0"/>
                    <a:pt x="13330" y="0"/>
                  </a:cubicBezTo>
                  <a:lnTo>
                    <a:pt x="305" y="0"/>
                  </a:lnTo>
                </a:path>
              </a:pathLst>
            </a:custGeom>
            <a:solidFill>
              <a:srgbClr val="00B050"/>
            </a:solidFill>
            <a:ln w="38160">
              <a:solidFill>
                <a:srgbClr val="FFFFFF"/>
              </a:solidFill>
              <a:miter/>
            </a:ln>
            <a:effectLst>
              <a:outerShdw dist="20160" dir="540000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noAutofit/>
            </a:bodyPr>
            <a:lstStyle/>
            <a:p>
              <a:r>
                <a:rPr lang="ru-RU" sz="2800" b="1" strike="noStrike" spc="-1">
                  <a:solidFill>
                    <a:srgbClr val="FFFFFF"/>
                  </a:solidFill>
                  <a:latin typeface="Comic Sans MS"/>
                </a:rPr>
                <a:t>      </a:t>
              </a:r>
              <a:r>
                <a:rPr lang="ru-RU" sz="3200" b="1" strike="noStrike" spc="-1">
                  <a:solidFill>
                    <a:srgbClr val="FFFFFF"/>
                  </a:solidFill>
                  <a:latin typeface="Comic Sans MS"/>
                </a:rPr>
                <a:t>«Я-пешеход»</a:t>
              </a:r>
            </a:p>
          </p:txBody>
        </p:sp>
        <p:sp>
          <p:nvSpPr>
            <p:cNvPr id="58" name="Прямоугольник 5_0"/>
            <p:cNvSpPr/>
            <p:nvPr/>
          </p:nvSpPr>
          <p:spPr>
            <a:xfrm>
              <a:off x="3670560" y="1980000"/>
              <a:ext cx="4709880" cy="1919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59" name="Рисунок 58"/>
          <p:cNvPicPr/>
          <p:nvPr/>
        </p:nvPicPr>
        <p:blipFill>
          <a:blip r:embed="rId5" cstate="print"/>
          <a:stretch/>
        </p:blipFill>
        <p:spPr>
          <a:xfrm>
            <a:off x="6660000" y="2976840"/>
            <a:ext cx="2437920" cy="1883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 advClick="0" advTm="266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uiExpand="1" build="allAtOnce"/>
      <p:bldP spid="53" grpId="0" build="allAtOnce"/>
      <p:bldP spid="5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2555280" y="1260000"/>
            <a:ext cx="2585520" cy="1332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strike="noStrike" spc="-1" dirty="0">
                <a:solidFill>
                  <a:srgbClr val="6113A1"/>
                </a:solidFill>
                <a:latin typeface="Comic Sans MS"/>
              </a:rPr>
              <a:t>Всем знакомые полоски</a:t>
            </a: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strike="noStrike" spc="-1" dirty="0">
                <a:solidFill>
                  <a:srgbClr val="6113A1"/>
                </a:solidFill>
                <a:latin typeface="Comic Sans MS"/>
              </a:rPr>
              <a:t>Знают дети, знает взрослый.</a:t>
            </a: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strike="noStrike" spc="-1" dirty="0">
                <a:solidFill>
                  <a:srgbClr val="6113A1"/>
                </a:solidFill>
                <a:latin typeface="Comic Sans MS"/>
              </a:rPr>
              <a:t>На ту сторону ведёт</a:t>
            </a: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strike="noStrike" spc="-1" dirty="0">
                <a:solidFill>
                  <a:srgbClr val="168253"/>
                </a:solidFill>
                <a:latin typeface="Comic Sans MS"/>
              </a:rPr>
              <a:t>«Пешеходный переход»</a:t>
            </a:r>
            <a:endParaRPr lang="ru-RU" sz="1400" b="1" strike="noStrike" spc="-1" dirty="0">
              <a:solidFill>
                <a:srgbClr val="6113A1"/>
              </a:solidFill>
              <a:latin typeface="Comic Sans MS"/>
            </a:endParaRPr>
          </a:p>
        </p:txBody>
      </p:sp>
      <p:grpSp>
        <p:nvGrpSpPr>
          <p:cNvPr id="61" name="Группа 3_0"/>
          <p:cNvGrpSpPr/>
          <p:nvPr/>
        </p:nvGrpSpPr>
        <p:grpSpPr>
          <a:xfrm>
            <a:off x="1620000" y="240840"/>
            <a:ext cx="8100000" cy="3719160"/>
            <a:chOff x="1620000" y="240840"/>
            <a:chExt cx="8100000" cy="3719160"/>
          </a:xfrm>
        </p:grpSpPr>
        <p:sp>
          <p:nvSpPr>
            <p:cNvPr id="62" name="Скругленный прямоугольник 4_1"/>
            <p:cNvSpPr/>
            <p:nvPr/>
          </p:nvSpPr>
          <p:spPr>
            <a:xfrm>
              <a:off x="1620000" y="240840"/>
              <a:ext cx="6939720" cy="651240"/>
            </a:xfrm>
            <a:custGeom>
              <a:avLst/>
              <a:gdLst/>
              <a:ahLst/>
              <a:cxnLst/>
              <a:rect l="0" t="0" r="r" b="b"/>
              <a:pathLst>
                <a:path w="19279" h="1811">
                  <a:moveTo>
                    <a:pt x="301" y="0"/>
                  </a:moveTo>
                  <a:lnTo>
                    <a:pt x="302" y="0"/>
                  </a:lnTo>
                  <a:cubicBezTo>
                    <a:pt x="249" y="0"/>
                    <a:pt x="197" y="14"/>
                    <a:pt x="151" y="40"/>
                  </a:cubicBezTo>
                  <a:cubicBezTo>
                    <a:pt x="105" y="67"/>
                    <a:pt x="67" y="105"/>
                    <a:pt x="40" y="151"/>
                  </a:cubicBezTo>
                  <a:cubicBezTo>
                    <a:pt x="14" y="197"/>
                    <a:pt x="0" y="249"/>
                    <a:pt x="0" y="302"/>
                  </a:cubicBezTo>
                  <a:lnTo>
                    <a:pt x="0" y="1508"/>
                  </a:lnTo>
                  <a:lnTo>
                    <a:pt x="0" y="1508"/>
                  </a:lnTo>
                  <a:cubicBezTo>
                    <a:pt x="0" y="1561"/>
                    <a:pt x="14" y="1613"/>
                    <a:pt x="40" y="1659"/>
                  </a:cubicBezTo>
                  <a:cubicBezTo>
                    <a:pt x="67" y="1705"/>
                    <a:pt x="105" y="1743"/>
                    <a:pt x="151" y="1770"/>
                  </a:cubicBezTo>
                  <a:cubicBezTo>
                    <a:pt x="197" y="1796"/>
                    <a:pt x="249" y="1810"/>
                    <a:pt x="302" y="1810"/>
                  </a:cubicBezTo>
                  <a:lnTo>
                    <a:pt x="18976" y="1810"/>
                  </a:lnTo>
                  <a:lnTo>
                    <a:pt x="18976" y="1810"/>
                  </a:lnTo>
                  <a:cubicBezTo>
                    <a:pt x="19029" y="1810"/>
                    <a:pt x="19081" y="1796"/>
                    <a:pt x="19127" y="1770"/>
                  </a:cubicBezTo>
                  <a:cubicBezTo>
                    <a:pt x="19173" y="1743"/>
                    <a:pt x="19211" y="1705"/>
                    <a:pt x="19238" y="1659"/>
                  </a:cubicBezTo>
                  <a:cubicBezTo>
                    <a:pt x="19264" y="1613"/>
                    <a:pt x="19278" y="1561"/>
                    <a:pt x="19278" y="1508"/>
                  </a:cubicBezTo>
                  <a:lnTo>
                    <a:pt x="19277" y="301"/>
                  </a:lnTo>
                  <a:lnTo>
                    <a:pt x="19278" y="302"/>
                  </a:lnTo>
                  <a:lnTo>
                    <a:pt x="19278" y="302"/>
                  </a:lnTo>
                  <a:cubicBezTo>
                    <a:pt x="19278" y="249"/>
                    <a:pt x="19264" y="197"/>
                    <a:pt x="19238" y="151"/>
                  </a:cubicBezTo>
                  <a:cubicBezTo>
                    <a:pt x="19211" y="105"/>
                    <a:pt x="19173" y="67"/>
                    <a:pt x="19127" y="40"/>
                  </a:cubicBezTo>
                  <a:cubicBezTo>
                    <a:pt x="19081" y="14"/>
                    <a:pt x="19029" y="0"/>
                    <a:pt x="18976" y="0"/>
                  </a:cubicBezTo>
                  <a:lnTo>
                    <a:pt x="301" y="0"/>
                  </a:lnTo>
                </a:path>
              </a:pathLst>
            </a:custGeom>
            <a:solidFill>
              <a:srgbClr val="00B050"/>
            </a:solidFill>
            <a:ln w="38160">
              <a:solidFill>
                <a:srgbClr val="FFFFFF"/>
              </a:solidFill>
              <a:miter/>
            </a:ln>
            <a:effectLst>
              <a:outerShdw dist="20160" dir="540000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noAutofit/>
            </a:bodyPr>
            <a:lstStyle/>
            <a:p>
              <a:r>
                <a:rPr lang="ru-RU" sz="2800" b="1" strike="noStrike" spc="-1">
                  <a:solidFill>
                    <a:srgbClr val="FFFFFF"/>
                  </a:solidFill>
                  <a:latin typeface="Comic Sans MS"/>
                </a:rPr>
                <a:t>      </a:t>
              </a:r>
              <a:r>
                <a:rPr lang="ru-RU" sz="3200" b="1" strike="noStrike" spc="-1">
                  <a:solidFill>
                    <a:srgbClr val="FFFFFF"/>
                  </a:solidFill>
                  <a:latin typeface="Comic Sans MS"/>
                </a:rPr>
                <a:t>«Пешеходный переход»</a:t>
              </a:r>
            </a:p>
          </p:txBody>
        </p:sp>
        <p:sp>
          <p:nvSpPr>
            <p:cNvPr id="63" name="Прямоугольник 5_1"/>
            <p:cNvSpPr/>
            <p:nvPr/>
          </p:nvSpPr>
          <p:spPr>
            <a:xfrm>
              <a:off x="3060720" y="2064240"/>
              <a:ext cx="6659280" cy="1895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4" name="Текстовое поле 5"/>
          <p:cNvSpPr/>
          <p:nvPr/>
        </p:nvSpPr>
        <p:spPr>
          <a:xfrm>
            <a:off x="6480000" y="1260000"/>
            <a:ext cx="2976840" cy="155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 dirty="0">
                <a:solidFill>
                  <a:srgbClr val="6113A1"/>
                </a:solidFill>
                <a:latin typeface="Comic Sans MS"/>
              </a:rPr>
              <a:t>Знает каждый пешеход про </a:t>
            </a:r>
            <a:r>
              <a:rPr lang="ru-RU" sz="1600" b="1" strike="noStrike" spc="-1" dirty="0">
                <a:solidFill>
                  <a:srgbClr val="168253"/>
                </a:solidFill>
                <a:latin typeface="Comic Sans MS"/>
              </a:rPr>
              <a:t>«надземный пешеходный переход»</a:t>
            </a:r>
            <a:r>
              <a:rPr lang="ru-RU" sz="1600" b="1" strike="noStrike" spc="-1" dirty="0">
                <a:solidFill>
                  <a:srgbClr val="6113A1"/>
                </a:solidFill>
                <a:latin typeface="Comic Sans MS"/>
              </a:rPr>
              <a:t>.</a:t>
            </a:r>
            <a:endParaRPr lang="ru-RU" sz="1600" b="1" strike="noStrike" spc="-1" dirty="0">
              <a:solidFill>
                <a:srgbClr val="6113A1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 dirty="0">
                <a:solidFill>
                  <a:srgbClr val="6113A1"/>
                </a:solidFill>
                <a:latin typeface="Comic Sans MS"/>
              </a:rPr>
              <a:t>Город он не украшает, </a:t>
            </a:r>
            <a:r>
              <a:rPr dirty="0"/>
              <a:t/>
            </a:r>
            <a:br>
              <a:rPr dirty="0"/>
            </a:br>
            <a:r>
              <a:rPr lang="ru-RU" sz="1600" b="1" strike="noStrike" spc="-1" dirty="0">
                <a:solidFill>
                  <a:srgbClr val="6113A1"/>
                </a:solidFill>
                <a:latin typeface="Comic Sans MS"/>
              </a:rPr>
              <a:t>Но пешеходов всех спасает</a:t>
            </a:r>
            <a:r>
              <a:rPr lang="ru-RU" sz="1600" b="1" strike="noStrike" spc="-1" dirty="0">
                <a:solidFill>
                  <a:srgbClr val="6113A1"/>
                </a:solidFill>
                <a:latin typeface="Calibri"/>
              </a:rPr>
              <a:t>!</a:t>
            </a:r>
            <a:endParaRPr lang="ru-RU" sz="1600" b="1" strike="noStrike" spc="-1" dirty="0">
              <a:solidFill>
                <a:srgbClr val="6113A1"/>
              </a:solidFill>
              <a:latin typeface="Arial"/>
            </a:endParaRPr>
          </a:p>
        </p:txBody>
      </p:sp>
      <p:pic>
        <p:nvPicPr>
          <p:cNvPr id="65" name="Рисунок 64"/>
          <p:cNvPicPr/>
          <p:nvPr/>
        </p:nvPicPr>
        <p:blipFill>
          <a:blip r:embed="rId2" cstate="print"/>
          <a:stretch/>
        </p:blipFill>
        <p:spPr>
          <a:xfrm>
            <a:off x="1059840" y="1239840"/>
            <a:ext cx="1460160" cy="1460160"/>
          </a:xfrm>
          <a:prstGeom prst="rect">
            <a:avLst/>
          </a:prstGeom>
          <a:ln w="0">
            <a:noFill/>
          </a:ln>
        </p:spPr>
      </p:pic>
      <p:pic>
        <p:nvPicPr>
          <p:cNvPr id="66" name="Рисунок 65"/>
          <p:cNvPicPr/>
          <p:nvPr/>
        </p:nvPicPr>
        <p:blipFill>
          <a:blip r:embed="rId3" cstate="print"/>
          <a:stretch/>
        </p:blipFill>
        <p:spPr>
          <a:xfrm>
            <a:off x="1059840" y="3240000"/>
            <a:ext cx="1460160" cy="1460160"/>
          </a:xfrm>
          <a:prstGeom prst="rect">
            <a:avLst/>
          </a:prstGeom>
          <a:ln w="0">
            <a:noFill/>
          </a:ln>
        </p:spPr>
      </p:pic>
      <p:pic>
        <p:nvPicPr>
          <p:cNvPr id="67" name="Рисунок 66"/>
          <p:cNvPicPr/>
          <p:nvPr/>
        </p:nvPicPr>
        <p:blipFill>
          <a:blip r:embed="rId4" cstate="print"/>
          <a:stretch/>
        </p:blipFill>
        <p:spPr>
          <a:xfrm>
            <a:off x="5040000" y="3240000"/>
            <a:ext cx="1620000" cy="1620000"/>
          </a:xfrm>
          <a:prstGeom prst="rect">
            <a:avLst/>
          </a:prstGeom>
          <a:ln w="0">
            <a:noFill/>
          </a:ln>
        </p:spPr>
      </p:pic>
      <p:pic>
        <p:nvPicPr>
          <p:cNvPr id="68" name="Рисунок 67"/>
          <p:cNvPicPr/>
          <p:nvPr/>
        </p:nvPicPr>
        <p:blipFill>
          <a:blip r:embed="rId5" cstate="print"/>
          <a:stretch/>
        </p:blipFill>
        <p:spPr>
          <a:xfrm>
            <a:off x="4956840" y="1260000"/>
            <a:ext cx="1523160" cy="1523160"/>
          </a:xfrm>
          <a:prstGeom prst="rect">
            <a:avLst/>
          </a:prstGeom>
          <a:ln w="0">
            <a:noFill/>
          </a:ln>
        </p:spPr>
      </p:pic>
      <p:sp>
        <p:nvSpPr>
          <p:cNvPr id="69" name="TextBox 68"/>
          <p:cNvSpPr txBox="1"/>
          <p:nvPr/>
        </p:nvSpPr>
        <p:spPr>
          <a:xfrm>
            <a:off x="2553840" y="3385440"/>
            <a:ext cx="2846160" cy="1332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1400" b="1" strike="noStrike" spc="-1" dirty="0">
                <a:solidFill>
                  <a:srgbClr val="6113A1"/>
                </a:solidFill>
                <a:latin typeface="Comic Sans MS"/>
              </a:rPr>
              <a:t>Знает каждый пешеход</a:t>
            </a:r>
          </a:p>
          <a:p>
            <a:r>
              <a:rPr lang="ru-RU" sz="1400" b="1" strike="noStrike" spc="-1" dirty="0">
                <a:solidFill>
                  <a:srgbClr val="6113A1"/>
                </a:solidFill>
                <a:latin typeface="Comic Sans MS"/>
              </a:rPr>
              <a:t>Про </a:t>
            </a:r>
            <a:r>
              <a:rPr lang="ru-RU" sz="1400" b="1" strike="noStrike" spc="-1" dirty="0">
                <a:solidFill>
                  <a:srgbClr val="168253"/>
                </a:solidFill>
                <a:latin typeface="Comic Sans MS"/>
              </a:rPr>
              <a:t>«подземный </a:t>
            </a:r>
            <a:endParaRPr lang="ru-RU" sz="1400" b="1" strike="noStrike" spc="-1" dirty="0">
              <a:solidFill>
                <a:srgbClr val="6113A1"/>
              </a:solidFill>
              <a:latin typeface="Comic Sans MS"/>
            </a:endParaRPr>
          </a:p>
          <a:p>
            <a:r>
              <a:rPr lang="ru-RU" sz="1400" b="1" strike="noStrike" spc="-1" dirty="0">
                <a:solidFill>
                  <a:srgbClr val="168253"/>
                </a:solidFill>
                <a:latin typeface="Comic Sans MS"/>
              </a:rPr>
              <a:t>пешеходный переход»</a:t>
            </a:r>
            <a:r>
              <a:rPr lang="ru-RU" sz="1400" b="1" strike="noStrike" spc="-1" dirty="0">
                <a:solidFill>
                  <a:srgbClr val="6113A1"/>
                </a:solidFill>
                <a:latin typeface="Comic Sans MS"/>
              </a:rPr>
              <a:t>.</a:t>
            </a:r>
          </a:p>
          <a:p>
            <a:r>
              <a:rPr lang="ru-RU" sz="1400" b="1" strike="noStrike" spc="-1" dirty="0">
                <a:solidFill>
                  <a:srgbClr val="6113A1"/>
                </a:solidFill>
                <a:latin typeface="Comic Sans MS"/>
              </a:rPr>
              <a:t>По нему он безопасно</a:t>
            </a:r>
          </a:p>
          <a:p>
            <a:r>
              <a:rPr lang="ru-RU" sz="1400" b="1" strike="noStrike" spc="-1" dirty="0">
                <a:solidFill>
                  <a:srgbClr val="6113A1"/>
                </a:solidFill>
                <a:latin typeface="Comic Sans MS"/>
              </a:rPr>
              <a:t>Всю дорогу перейдет.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660000" y="3175920"/>
            <a:ext cx="2520000" cy="1864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1400" b="1" strike="noStrike" spc="-1" dirty="0">
                <a:solidFill>
                  <a:srgbClr val="6113A1"/>
                </a:solidFill>
                <a:latin typeface="Comic Sans MS"/>
              </a:rPr>
              <a:t>В дождь и в ясную погоду здесь не ходят пешеходы.</a:t>
            </a:r>
            <a:endParaRPr lang="ru-RU" sz="1400" b="0" strike="noStrike" spc="-1" dirty="0">
              <a:latin typeface="Arial"/>
            </a:endParaRPr>
          </a:p>
          <a:p>
            <a:r>
              <a:rPr lang="ru-RU" sz="1400" b="1" strike="noStrike" spc="-1" dirty="0">
                <a:solidFill>
                  <a:srgbClr val="6113A1"/>
                </a:solidFill>
                <a:latin typeface="Comic Sans MS"/>
              </a:rPr>
              <a:t>Говорит им знак одно:</a:t>
            </a:r>
            <a:endParaRPr lang="ru-RU" sz="1400" b="0" strike="noStrike" spc="-1" dirty="0">
              <a:latin typeface="Arial"/>
            </a:endParaRPr>
          </a:p>
          <a:p>
            <a:r>
              <a:rPr lang="ru-RU" sz="1400" b="1" strike="noStrike" spc="-1" dirty="0">
                <a:solidFill>
                  <a:srgbClr val="168253"/>
                </a:solidFill>
                <a:latin typeface="Comic Sans MS"/>
              </a:rPr>
              <a:t>«Движение пешеходов запрещено»</a:t>
            </a:r>
            <a:r>
              <a:rPr lang="ru-RU" sz="1400" b="1" strike="noStrike" spc="-1" dirty="0">
                <a:solidFill>
                  <a:srgbClr val="6113A1"/>
                </a:solidFill>
                <a:latin typeface="Comic Sans MS"/>
              </a:rPr>
              <a:t> !</a:t>
            </a:r>
            <a:endParaRPr lang="ru-RU" sz="1400" b="0" strike="noStrike" spc="-1" dirty="0">
              <a:latin typeface="Arial"/>
            </a:endParaRPr>
          </a:p>
          <a:p>
            <a:endParaRPr lang="ru-RU" sz="14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 advClick="0" advTm="227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uild="allAtOnce"/>
      <p:bldP spid="64" grpId="0" build="allAtOnce"/>
      <p:bldP spid="69" grpId="0" build="allAtOnce"/>
      <p:bldP spid="70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esehodnye-perehody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1295896" y="891059"/>
            <a:ext cx="7506833" cy="4229202"/>
          </a:xfrm>
          <a:prstGeom prst="rect">
            <a:avLst/>
          </a:prstGeom>
        </p:spPr>
      </p:pic>
      <p:grpSp>
        <p:nvGrpSpPr>
          <p:cNvPr id="71" name="Группа 3_1"/>
          <p:cNvGrpSpPr/>
          <p:nvPr/>
        </p:nvGrpSpPr>
        <p:grpSpPr>
          <a:xfrm>
            <a:off x="1610280" y="231480"/>
            <a:ext cx="8100000" cy="3719160"/>
            <a:chOff x="1610280" y="231480"/>
            <a:chExt cx="8100000" cy="3719160"/>
          </a:xfrm>
        </p:grpSpPr>
        <p:sp>
          <p:nvSpPr>
            <p:cNvPr id="72" name="Скругленный прямоугольник 4_2"/>
            <p:cNvSpPr/>
            <p:nvPr/>
          </p:nvSpPr>
          <p:spPr>
            <a:xfrm>
              <a:off x="1610280" y="231480"/>
              <a:ext cx="6939720" cy="651240"/>
            </a:xfrm>
            <a:custGeom>
              <a:avLst/>
              <a:gdLst/>
              <a:ahLst/>
              <a:cxnLst/>
              <a:rect l="0" t="0" r="r" b="b"/>
              <a:pathLst>
                <a:path w="19279" h="1811">
                  <a:moveTo>
                    <a:pt x="301" y="0"/>
                  </a:moveTo>
                  <a:lnTo>
                    <a:pt x="302" y="0"/>
                  </a:lnTo>
                  <a:cubicBezTo>
                    <a:pt x="249" y="0"/>
                    <a:pt x="197" y="14"/>
                    <a:pt x="151" y="40"/>
                  </a:cubicBezTo>
                  <a:cubicBezTo>
                    <a:pt x="105" y="67"/>
                    <a:pt x="67" y="105"/>
                    <a:pt x="40" y="151"/>
                  </a:cubicBezTo>
                  <a:cubicBezTo>
                    <a:pt x="14" y="197"/>
                    <a:pt x="0" y="249"/>
                    <a:pt x="0" y="302"/>
                  </a:cubicBezTo>
                  <a:lnTo>
                    <a:pt x="0" y="1508"/>
                  </a:lnTo>
                  <a:lnTo>
                    <a:pt x="0" y="1508"/>
                  </a:lnTo>
                  <a:cubicBezTo>
                    <a:pt x="0" y="1561"/>
                    <a:pt x="14" y="1613"/>
                    <a:pt x="40" y="1659"/>
                  </a:cubicBezTo>
                  <a:cubicBezTo>
                    <a:pt x="67" y="1705"/>
                    <a:pt x="105" y="1743"/>
                    <a:pt x="151" y="1770"/>
                  </a:cubicBezTo>
                  <a:cubicBezTo>
                    <a:pt x="197" y="1796"/>
                    <a:pt x="249" y="1810"/>
                    <a:pt x="302" y="1810"/>
                  </a:cubicBezTo>
                  <a:lnTo>
                    <a:pt x="18976" y="1810"/>
                  </a:lnTo>
                  <a:lnTo>
                    <a:pt x="18976" y="1810"/>
                  </a:lnTo>
                  <a:cubicBezTo>
                    <a:pt x="19029" y="1810"/>
                    <a:pt x="19081" y="1796"/>
                    <a:pt x="19127" y="1770"/>
                  </a:cubicBezTo>
                  <a:cubicBezTo>
                    <a:pt x="19173" y="1743"/>
                    <a:pt x="19211" y="1705"/>
                    <a:pt x="19238" y="1659"/>
                  </a:cubicBezTo>
                  <a:cubicBezTo>
                    <a:pt x="19264" y="1613"/>
                    <a:pt x="19278" y="1561"/>
                    <a:pt x="19278" y="1508"/>
                  </a:cubicBezTo>
                  <a:lnTo>
                    <a:pt x="19277" y="301"/>
                  </a:lnTo>
                  <a:lnTo>
                    <a:pt x="19278" y="302"/>
                  </a:lnTo>
                  <a:lnTo>
                    <a:pt x="19278" y="302"/>
                  </a:lnTo>
                  <a:cubicBezTo>
                    <a:pt x="19278" y="249"/>
                    <a:pt x="19264" y="197"/>
                    <a:pt x="19238" y="151"/>
                  </a:cubicBezTo>
                  <a:cubicBezTo>
                    <a:pt x="19211" y="105"/>
                    <a:pt x="19173" y="67"/>
                    <a:pt x="19127" y="40"/>
                  </a:cubicBezTo>
                  <a:cubicBezTo>
                    <a:pt x="19081" y="14"/>
                    <a:pt x="19029" y="0"/>
                    <a:pt x="18976" y="0"/>
                  </a:cubicBezTo>
                  <a:lnTo>
                    <a:pt x="301" y="0"/>
                  </a:lnTo>
                </a:path>
              </a:pathLst>
            </a:custGeom>
            <a:solidFill>
              <a:srgbClr val="00B050"/>
            </a:solidFill>
            <a:ln w="38160">
              <a:solidFill>
                <a:srgbClr val="FFFFFF"/>
              </a:solidFill>
              <a:miter/>
            </a:ln>
            <a:effectLst>
              <a:outerShdw dist="20160" dir="540000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noAutofit/>
            </a:bodyPr>
            <a:lstStyle/>
            <a:p>
              <a:r>
                <a:rPr lang="ru-RU" sz="2800" b="1" strike="noStrike" spc="-1" dirty="0">
                  <a:solidFill>
                    <a:srgbClr val="FFFFFF"/>
                  </a:solidFill>
                  <a:latin typeface="Comic Sans MS"/>
                </a:rPr>
                <a:t>        </a:t>
              </a:r>
              <a:r>
                <a:rPr lang="ru-RU" sz="3200" b="1" strike="noStrike" spc="-1" dirty="0" smtClean="0">
                  <a:solidFill>
                    <a:srgbClr val="FFFFFF"/>
                  </a:solidFill>
                  <a:latin typeface="Comic Sans MS"/>
                </a:rPr>
                <a:t>«</a:t>
              </a:r>
              <a:r>
                <a:rPr lang="ru-RU" sz="3200" b="1" spc="-1" dirty="0" smtClean="0">
                  <a:solidFill>
                    <a:srgbClr val="FFFFFF"/>
                  </a:solidFill>
                  <a:latin typeface="Comic Sans MS"/>
                </a:rPr>
                <a:t>Правила</a:t>
              </a:r>
              <a:r>
                <a:rPr lang="ru-RU" sz="3200" b="1" strike="noStrike" spc="-1" dirty="0" smtClean="0">
                  <a:solidFill>
                    <a:srgbClr val="FFFFFF"/>
                  </a:solidFill>
                  <a:latin typeface="Comic Sans MS"/>
                </a:rPr>
                <a:t> </a:t>
              </a:r>
              <a:r>
                <a:rPr lang="ru-RU" sz="3200" b="1" strike="noStrike" spc="-1" dirty="0">
                  <a:solidFill>
                    <a:srgbClr val="FFFFFF"/>
                  </a:solidFill>
                  <a:latin typeface="Comic Sans MS"/>
                </a:rPr>
                <a:t>пешехода»</a:t>
              </a:r>
            </a:p>
          </p:txBody>
        </p:sp>
        <p:sp>
          <p:nvSpPr>
            <p:cNvPr id="73" name="Прямоугольник 5_2"/>
            <p:cNvSpPr/>
            <p:nvPr/>
          </p:nvSpPr>
          <p:spPr>
            <a:xfrm>
              <a:off x="3051000" y="2054880"/>
              <a:ext cx="6659280" cy="1895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74" name="Рисунок 73"/>
          <p:cNvPicPr/>
          <p:nvPr/>
        </p:nvPicPr>
        <p:blipFill>
          <a:blip r:embed="rId5" cstate="print"/>
          <a:stretch/>
        </p:blipFill>
        <p:spPr>
          <a:xfrm>
            <a:off x="359792" y="2763267"/>
            <a:ext cx="2376264" cy="2647578"/>
          </a:xfrm>
          <a:prstGeom prst="rect">
            <a:avLst/>
          </a:prstGeom>
          <a:ln w="0">
            <a:noFill/>
          </a:ln>
        </p:spPr>
      </p:pic>
    </p:spTree>
    <p:custDataLst>
      <p:tags r:id="rId1"/>
    </p:custDataLst>
  </p:cSld>
  <p:clrMapOvr>
    <a:masterClrMapping/>
  </p:clrMapOvr>
  <p:transition spd="slow" advClick="0" advTm="1327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99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8184" y="1827163"/>
            <a:ext cx="1728192" cy="2827308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151880" y="675035"/>
            <a:ext cx="7992888" cy="81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2600" b="1" spc="-1" dirty="0">
                <a:solidFill>
                  <a:srgbClr val="6113A1"/>
                </a:solidFill>
                <a:latin typeface="Comic Sans MS"/>
              </a:rPr>
              <a:t>Где нарушены правила дорожного движения?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54" y="1459526"/>
            <a:ext cx="2114259" cy="1656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159" y="1459525"/>
            <a:ext cx="2120465" cy="1656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936" y="3339331"/>
            <a:ext cx="2145330" cy="18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392" y="3267323"/>
            <a:ext cx="2120465" cy="1845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69684232"/>
      </p:ext>
    </p:extLst>
  </p:cSld>
  <p:clrMapOvr>
    <a:masterClrMapping/>
  </p:clrMapOvr>
  <p:transition spd="slow" advClick="0" advTm="11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3 -0.01007 L -0.19796 -0.1496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-7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_0"/>
          <p:cNvSpPr/>
          <p:nvPr/>
        </p:nvSpPr>
        <p:spPr>
          <a:xfrm>
            <a:off x="3670560" y="1980000"/>
            <a:ext cx="4709880" cy="1919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22"/>
          <a:stretch>
            <a:fillRect/>
          </a:stretch>
        </p:blipFill>
        <p:spPr>
          <a:xfrm>
            <a:off x="2334023" y="1323107"/>
            <a:ext cx="5701629" cy="3576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кругленный прямоугольник 4_0"/>
          <p:cNvSpPr/>
          <p:nvPr/>
        </p:nvSpPr>
        <p:spPr>
          <a:xfrm>
            <a:off x="2736056" y="531019"/>
            <a:ext cx="4908240" cy="659160"/>
          </a:xfrm>
          <a:custGeom>
            <a:avLst/>
            <a:gdLst/>
            <a:ahLst/>
            <a:cxnLst/>
            <a:rect l="0" t="0" r="r" b="b"/>
            <a:pathLst>
              <a:path w="13636" h="1833">
                <a:moveTo>
                  <a:pt x="305" y="0"/>
                </a:moveTo>
                <a:lnTo>
                  <a:pt x="305" y="0"/>
                </a:lnTo>
                <a:cubicBezTo>
                  <a:pt x="252" y="0"/>
                  <a:pt x="199" y="14"/>
                  <a:pt x="153" y="41"/>
                </a:cubicBezTo>
                <a:cubicBezTo>
                  <a:pt x="106" y="68"/>
                  <a:pt x="68" y="106"/>
                  <a:pt x="41" y="153"/>
                </a:cubicBezTo>
                <a:cubicBezTo>
                  <a:pt x="14" y="199"/>
                  <a:pt x="0" y="252"/>
                  <a:pt x="0" y="305"/>
                </a:cubicBezTo>
                <a:lnTo>
                  <a:pt x="0" y="1526"/>
                </a:lnTo>
                <a:lnTo>
                  <a:pt x="0" y="1527"/>
                </a:lnTo>
                <a:cubicBezTo>
                  <a:pt x="0" y="1580"/>
                  <a:pt x="14" y="1633"/>
                  <a:pt x="41" y="1679"/>
                </a:cubicBezTo>
                <a:cubicBezTo>
                  <a:pt x="68" y="1726"/>
                  <a:pt x="106" y="1764"/>
                  <a:pt x="153" y="1791"/>
                </a:cubicBezTo>
                <a:cubicBezTo>
                  <a:pt x="199" y="1818"/>
                  <a:pt x="252" y="1832"/>
                  <a:pt x="305" y="1832"/>
                </a:cubicBezTo>
                <a:lnTo>
                  <a:pt x="13329" y="1832"/>
                </a:lnTo>
                <a:lnTo>
                  <a:pt x="13330" y="1832"/>
                </a:lnTo>
                <a:cubicBezTo>
                  <a:pt x="13383" y="1832"/>
                  <a:pt x="13436" y="1818"/>
                  <a:pt x="13482" y="1791"/>
                </a:cubicBezTo>
                <a:cubicBezTo>
                  <a:pt x="13529" y="1764"/>
                  <a:pt x="13567" y="1726"/>
                  <a:pt x="13594" y="1679"/>
                </a:cubicBezTo>
                <a:cubicBezTo>
                  <a:pt x="13621" y="1633"/>
                  <a:pt x="13635" y="1580"/>
                  <a:pt x="13635" y="1527"/>
                </a:cubicBezTo>
                <a:lnTo>
                  <a:pt x="13635" y="305"/>
                </a:lnTo>
                <a:lnTo>
                  <a:pt x="13635" y="305"/>
                </a:lnTo>
                <a:lnTo>
                  <a:pt x="13635" y="305"/>
                </a:lnTo>
                <a:cubicBezTo>
                  <a:pt x="13635" y="252"/>
                  <a:pt x="13621" y="199"/>
                  <a:pt x="13594" y="153"/>
                </a:cubicBezTo>
                <a:cubicBezTo>
                  <a:pt x="13567" y="106"/>
                  <a:pt x="13529" y="68"/>
                  <a:pt x="13482" y="41"/>
                </a:cubicBezTo>
                <a:cubicBezTo>
                  <a:pt x="13436" y="14"/>
                  <a:pt x="13383" y="0"/>
                  <a:pt x="13330" y="0"/>
                </a:cubicBezTo>
                <a:lnTo>
                  <a:pt x="305" y="0"/>
                </a:lnTo>
              </a:path>
            </a:pathLst>
          </a:custGeom>
          <a:solidFill>
            <a:srgbClr val="00B050"/>
          </a:solidFill>
          <a:ln w="38160">
            <a:solidFill>
              <a:srgbClr val="FFFFFF"/>
            </a:solidFill>
            <a:miter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r>
              <a:rPr lang="ru-RU" sz="2800" b="1" spc="-1" dirty="0">
                <a:solidFill>
                  <a:srgbClr val="FFFFFF"/>
                </a:solidFill>
                <a:latin typeface="Comic Sans MS"/>
              </a:rPr>
              <a:t>      </a:t>
            </a:r>
            <a:r>
              <a:rPr lang="ru-RU" sz="2800" b="1" spc="-1" dirty="0" smtClean="0">
                <a:solidFill>
                  <a:srgbClr val="FFFFFF"/>
                </a:solidFill>
                <a:latin typeface="Comic Sans MS"/>
              </a:rPr>
              <a:t>   </a:t>
            </a:r>
            <a:r>
              <a:rPr lang="ru-RU" sz="3200" b="1" spc="-1" dirty="0" smtClean="0">
                <a:solidFill>
                  <a:srgbClr val="FFFFFF"/>
                </a:solidFill>
                <a:latin typeface="Comic Sans MS"/>
              </a:rPr>
              <a:t>Молодец!</a:t>
            </a:r>
            <a:endParaRPr lang="ru-RU" sz="3200" b="1" spc="-1" dirty="0">
              <a:solidFill>
                <a:srgbClr val="FFFFFF"/>
              </a:solidFill>
              <a:latin typeface="Comic Sans MS"/>
            </a:endParaRPr>
          </a:p>
        </p:txBody>
      </p:sp>
      <p:pic>
        <p:nvPicPr>
          <p:cNvPr id="8" name="Рисунок 7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7864" y="1395115"/>
            <a:ext cx="1944216" cy="31807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6004287"/>
      </p:ext>
    </p:extLst>
  </p:cSld>
  <p:clrMapOvr>
    <a:masterClrMapping/>
  </p:clrMapOvr>
  <p:transition spd="slow" advClick="0" advTm="4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en-3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Группа 3_2"/>
          <p:cNvGrpSpPr/>
          <p:nvPr/>
        </p:nvGrpSpPr>
        <p:grpSpPr>
          <a:xfrm>
            <a:off x="2651760" y="133920"/>
            <a:ext cx="5728680" cy="3765240"/>
            <a:chOff x="2651760" y="133920"/>
            <a:chExt cx="5728680" cy="3765240"/>
          </a:xfrm>
        </p:grpSpPr>
        <p:sp>
          <p:nvSpPr>
            <p:cNvPr id="79" name="Скругленный прямоугольник 4_3"/>
            <p:cNvSpPr/>
            <p:nvPr/>
          </p:nvSpPr>
          <p:spPr>
            <a:xfrm>
              <a:off x="2651760" y="133920"/>
              <a:ext cx="4908240" cy="659160"/>
            </a:xfrm>
            <a:custGeom>
              <a:avLst/>
              <a:gdLst/>
              <a:ahLst/>
              <a:cxnLst/>
              <a:rect l="0" t="0" r="r" b="b"/>
              <a:pathLst>
                <a:path w="13636" h="1833">
                  <a:moveTo>
                    <a:pt x="305" y="0"/>
                  </a:moveTo>
                  <a:lnTo>
                    <a:pt x="305" y="0"/>
                  </a:lnTo>
                  <a:cubicBezTo>
                    <a:pt x="252" y="0"/>
                    <a:pt x="199" y="14"/>
                    <a:pt x="153" y="41"/>
                  </a:cubicBezTo>
                  <a:cubicBezTo>
                    <a:pt x="106" y="68"/>
                    <a:pt x="68" y="106"/>
                    <a:pt x="41" y="153"/>
                  </a:cubicBezTo>
                  <a:cubicBezTo>
                    <a:pt x="14" y="199"/>
                    <a:pt x="0" y="252"/>
                    <a:pt x="0" y="305"/>
                  </a:cubicBezTo>
                  <a:lnTo>
                    <a:pt x="0" y="1526"/>
                  </a:lnTo>
                  <a:lnTo>
                    <a:pt x="0" y="1527"/>
                  </a:lnTo>
                  <a:cubicBezTo>
                    <a:pt x="0" y="1580"/>
                    <a:pt x="14" y="1633"/>
                    <a:pt x="41" y="1679"/>
                  </a:cubicBezTo>
                  <a:cubicBezTo>
                    <a:pt x="68" y="1726"/>
                    <a:pt x="106" y="1764"/>
                    <a:pt x="153" y="1791"/>
                  </a:cubicBezTo>
                  <a:cubicBezTo>
                    <a:pt x="199" y="1818"/>
                    <a:pt x="252" y="1832"/>
                    <a:pt x="305" y="1832"/>
                  </a:cubicBezTo>
                  <a:lnTo>
                    <a:pt x="13329" y="1832"/>
                  </a:lnTo>
                  <a:lnTo>
                    <a:pt x="13330" y="1832"/>
                  </a:lnTo>
                  <a:cubicBezTo>
                    <a:pt x="13383" y="1832"/>
                    <a:pt x="13436" y="1818"/>
                    <a:pt x="13482" y="1791"/>
                  </a:cubicBezTo>
                  <a:cubicBezTo>
                    <a:pt x="13529" y="1764"/>
                    <a:pt x="13567" y="1726"/>
                    <a:pt x="13594" y="1679"/>
                  </a:cubicBezTo>
                  <a:cubicBezTo>
                    <a:pt x="13621" y="1633"/>
                    <a:pt x="13635" y="1580"/>
                    <a:pt x="13635" y="1527"/>
                  </a:cubicBezTo>
                  <a:lnTo>
                    <a:pt x="13635" y="305"/>
                  </a:lnTo>
                  <a:lnTo>
                    <a:pt x="13635" y="305"/>
                  </a:lnTo>
                  <a:lnTo>
                    <a:pt x="13635" y="305"/>
                  </a:lnTo>
                  <a:cubicBezTo>
                    <a:pt x="13635" y="252"/>
                    <a:pt x="13621" y="199"/>
                    <a:pt x="13594" y="153"/>
                  </a:cubicBezTo>
                  <a:cubicBezTo>
                    <a:pt x="13567" y="106"/>
                    <a:pt x="13529" y="68"/>
                    <a:pt x="13482" y="41"/>
                  </a:cubicBezTo>
                  <a:cubicBezTo>
                    <a:pt x="13436" y="14"/>
                    <a:pt x="13383" y="0"/>
                    <a:pt x="13330" y="0"/>
                  </a:cubicBezTo>
                  <a:lnTo>
                    <a:pt x="305" y="0"/>
                  </a:lnTo>
                </a:path>
              </a:pathLst>
            </a:custGeom>
            <a:solidFill>
              <a:srgbClr val="00B050"/>
            </a:solidFill>
            <a:ln w="38160">
              <a:solidFill>
                <a:srgbClr val="FFFFFF"/>
              </a:solidFill>
              <a:miter/>
            </a:ln>
            <a:effectLst>
              <a:outerShdw dist="20160" dir="540000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noAutofit/>
            </a:bodyPr>
            <a:lstStyle/>
            <a:p>
              <a:r>
                <a:rPr lang="ru-RU" sz="2800" b="1" strike="noStrike" spc="-1">
                  <a:solidFill>
                    <a:srgbClr val="FFFFFF"/>
                  </a:solidFill>
                  <a:latin typeface="Comic Sans MS"/>
                </a:rPr>
                <a:t>      </a:t>
              </a:r>
              <a:r>
                <a:rPr lang="ru-RU" sz="3200" b="1" strike="noStrike" spc="-1">
                  <a:solidFill>
                    <a:srgbClr val="FFFFFF"/>
                  </a:solidFill>
                  <a:latin typeface="Comic Sans MS"/>
                </a:rPr>
                <a:t>«Я-пассажир»</a:t>
              </a:r>
            </a:p>
          </p:txBody>
        </p:sp>
        <p:sp>
          <p:nvSpPr>
            <p:cNvPr id="80" name="Прямоугольник 5_3"/>
            <p:cNvSpPr/>
            <p:nvPr/>
          </p:nvSpPr>
          <p:spPr>
            <a:xfrm>
              <a:off x="3670560" y="1980000"/>
              <a:ext cx="4709880" cy="1919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81" name="Объект 10"/>
          <p:cNvPicPr/>
          <p:nvPr/>
        </p:nvPicPr>
        <p:blipFill>
          <a:blip r:embed="rId2" cstate="print"/>
          <a:stretch/>
        </p:blipFill>
        <p:spPr>
          <a:xfrm>
            <a:off x="1440000" y="1080000"/>
            <a:ext cx="1980000" cy="1554840"/>
          </a:xfrm>
          <a:prstGeom prst="rect">
            <a:avLst/>
          </a:prstGeom>
          <a:ln w="0">
            <a:noFill/>
          </a:ln>
        </p:spPr>
      </p:pic>
      <p:pic>
        <p:nvPicPr>
          <p:cNvPr id="82" name="Picture 2_0" descr="C:\Users\Анна\Desktop\Б3езымянный.png4.png"/>
          <p:cNvPicPr/>
          <p:nvPr/>
        </p:nvPicPr>
        <p:blipFill>
          <a:blip r:embed="rId3" cstate="print"/>
          <a:stretch/>
        </p:blipFill>
        <p:spPr>
          <a:xfrm>
            <a:off x="3952440" y="1057320"/>
            <a:ext cx="2061000" cy="1620000"/>
          </a:xfrm>
          <a:prstGeom prst="rect">
            <a:avLst/>
          </a:prstGeom>
          <a:ln w="0">
            <a:noFill/>
          </a:ln>
        </p:spPr>
      </p:pic>
      <p:pic>
        <p:nvPicPr>
          <p:cNvPr id="83" name="Picture 3_0" descr="C:\Users\Анна\Desktop\2ный.jpg"/>
          <p:cNvPicPr/>
          <p:nvPr/>
        </p:nvPicPr>
        <p:blipFill>
          <a:blip r:embed="rId4" cstate="print"/>
          <a:stretch/>
        </p:blipFill>
        <p:spPr>
          <a:xfrm>
            <a:off x="6660000" y="1080000"/>
            <a:ext cx="1980000" cy="1557720"/>
          </a:xfrm>
          <a:prstGeom prst="rect">
            <a:avLst/>
          </a:prstGeom>
          <a:ln w="0">
            <a:noFill/>
          </a:ln>
        </p:spPr>
      </p:pic>
      <p:sp>
        <p:nvSpPr>
          <p:cNvPr id="84" name="Прямоугольник 5"/>
          <p:cNvSpPr/>
          <p:nvPr/>
        </p:nvSpPr>
        <p:spPr>
          <a:xfrm>
            <a:off x="1032840" y="2804040"/>
            <a:ext cx="2684520" cy="158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strike="noStrike" spc="-1" dirty="0">
                <a:solidFill>
                  <a:srgbClr val="168253"/>
                </a:solidFill>
                <a:latin typeface="Comic Sans MS"/>
              </a:rPr>
              <a:t>Автобусная остановка!</a:t>
            </a:r>
            <a:endParaRPr lang="ru-RU" sz="1400" b="1" strike="noStrike" spc="-1" dirty="0">
              <a:solidFill>
                <a:srgbClr val="6113A1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strike="noStrike" spc="-1" dirty="0">
                <a:solidFill>
                  <a:srgbClr val="6113A1"/>
                </a:solidFill>
                <a:latin typeface="Comic Sans MS"/>
              </a:rPr>
              <a:t>Ни в подвале, ни в кладовке</a:t>
            </a:r>
            <a:r>
              <a:rPr dirty="0"/>
              <a:t/>
            </a:r>
            <a:br>
              <a:rPr dirty="0"/>
            </a:br>
            <a:r>
              <a:rPr lang="ru-RU" sz="1400" b="1" strike="noStrike" spc="-1" dirty="0">
                <a:solidFill>
                  <a:srgbClr val="6113A1"/>
                </a:solidFill>
                <a:latin typeface="Comic Sans MS"/>
              </a:rPr>
              <a:t>Люди транспорта не ждут.</a:t>
            </a:r>
            <a:r>
              <a:rPr dirty="0"/>
              <a:t/>
            </a:r>
            <a:br>
              <a:rPr dirty="0"/>
            </a:br>
            <a:r>
              <a:rPr lang="ru-RU" sz="1400" b="1" strike="noStrike" spc="-1" dirty="0">
                <a:solidFill>
                  <a:srgbClr val="6113A1"/>
                </a:solidFill>
                <a:latin typeface="Comic Sans MS"/>
              </a:rPr>
              <a:t>Ждут его на остановке –</a:t>
            </a:r>
            <a:r>
              <a:rPr dirty="0"/>
              <a:t/>
            </a:r>
            <a:br>
              <a:rPr dirty="0"/>
            </a:br>
            <a:r>
              <a:rPr lang="ru-RU" sz="1400" b="1" strike="noStrike" spc="-1" dirty="0">
                <a:solidFill>
                  <a:srgbClr val="6113A1"/>
                </a:solidFill>
                <a:latin typeface="Comic Sans MS"/>
              </a:rPr>
              <a:t>Той, где нужный есть маршрут.</a:t>
            </a:r>
            <a:endParaRPr lang="ru-RU" sz="1400" b="1" strike="noStrike" spc="-1" dirty="0">
              <a:solidFill>
                <a:srgbClr val="6113A1"/>
              </a:solidFill>
              <a:latin typeface="Arial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670560" y="2804040"/>
            <a:ext cx="2649600" cy="2325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ru-RU" sz="1400" b="1" strike="noStrike" spc="-1" dirty="0">
                <a:solidFill>
                  <a:srgbClr val="168253"/>
                </a:solidFill>
                <a:latin typeface="Comic Sans MS"/>
              </a:rPr>
              <a:t>Держись за поручни!</a:t>
            </a:r>
            <a:endParaRPr lang="ru-RU" sz="1400" b="1" strike="noStrike" spc="-1" dirty="0">
              <a:latin typeface="Arial"/>
            </a:endParaRPr>
          </a:p>
          <a:p>
            <a:pPr algn="ctr"/>
            <a:r>
              <a:rPr lang="ru-RU" sz="1400" b="1" strike="noStrike" spc="-1" dirty="0">
                <a:solidFill>
                  <a:srgbClr val="6113A1"/>
                </a:solidFill>
                <a:latin typeface="Comic Sans MS"/>
              </a:rPr>
              <a:t>По салону не слоняйся, </a:t>
            </a:r>
            <a:r>
              <a:rPr dirty="0"/>
              <a:t/>
            </a:r>
            <a:br>
              <a:rPr dirty="0"/>
            </a:br>
            <a:r>
              <a:rPr lang="ru-RU" sz="1400" b="1" strike="noStrike" spc="-1" dirty="0">
                <a:solidFill>
                  <a:srgbClr val="6113A1"/>
                </a:solidFill>
                <a:latin typeface="Comic Sans MS"/>
              </a:rPr>
              <a:t>Не скачи и не носись. </a:t>
            </a:r>
            <a:r>
              <a:rPr dirty="0"/>
              <a:t/>
            </a:r>
            <a:br>
              <a:rPr dirty="0"/>
            </a:br>
            <a:r>
              <a:rPr lang="ru-RU" sz="1400" b="1" strike="noStrike" spc="-1" dirty="0">
                <a:solidFill>
                  <a:srgbClr val="6113A1"/>
                </a:solidFill>
                <a:latin typeface="Comic Sans MS"/>
              </a:rPr>
              <a:t>Стой спокойно, не толкайся </a:t>
            </a:r>
            <a:r>
              <a:rPr dirty="0"/>
              <a:t/>
            </a:r>
            <a:br>
              <a:rPr dirty="0"/>
            </a:br>
            <a:r>
              <a:rPr lang="ru-RU" sz="1400" b="1" strike="noStrike" spc="-1" dirty="0">
                <a:solidFill>
                  <a:srgbClr val="6113A1"/>
                </a:solidFill>
                <a:latin typeface="Comic Sans MS"/>
              </a:rPr>
              <a:t>И за поручни держись. </a:t>
            </a:r>
            <a:r>
              <a:rPr dirty="0"/>
              <a:t/>
            </a:r>
            <a:br>
              <a:rPr dirty="0"/>
            </a:br>
            <a:r>
              <a:rPr lang="ru-RU" sz="1400" b="1" strike="noStrike" spc="-1" dirty="0">
                <a:solidFill>
                  <a:srgbClr val="6113A1"/>
                </a:solidFill>
                <a:latin typeface="Comic Sans MS"/>
              </a:rPr>
              <a:t>Выучи, как дважды два: </a:t>
            </a:r>
            <a:r>
              <a:rPr dirty="0"/>
              <a:t/>
            </a:r>
            <a:br>
              <a:rPr dirty="0"/>
            </a:br>
            <a:r>
              <a:rPr lang="ru-RU" sz="1400" b="1" strike="noStrike" spc="-1" dirty="0">
                <a:solidFill>
                  <a:srgbClr val="6113A1"/>
                </a:solidFill>
                <a:latin typeface="Comic Sans MS"/>
              </a:rPr>
              <a:t>Транспорт не для баловства!</a:t>
            </a:r>
            <a:endParaRPr lang="ru-RU" sz="1400" b="1" strike="noStrike" spc="-1" dirty="0">
              <a:latin typeface="Arial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452640" y="2804040"/>
            <a:ext cx="2727360" cy="1507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ru-RU" sz="1400" b="1" strike="noStrike" spc="-1" dirty="0">
                <a:solidFill>
                  <a:srgbClr val="168253"/>
                </a:solidFill>
                <a:latin typeface="Comic Sans MS"/>
              </a:rPr>
              <a:t>Не отвлекай водителя!</a:t>
            </a:r>
            <a:endParaRPr lang="ru-RU" sz="1400" b="1" strike="noStrike" spc="-1" dirty="0">
              <a:solidFill>
                <a:srgbClr val="6113A1"/>
              </a:solidFill>
              <a:latin typeface="Arial"/>
            </a:endParaRPr>
          </a:p>
          <a:p>
            <a:pPr algn="ctr"/>
            <a:r>
              <a:rPr lang="ru-RU" sz="1400" b="1" strike="noStrike" spc="-1" dirty="0">
                <a:solidFill>
                  <a:srgbClr val="6113A1"/>
                </a:solidFill>
                <a:latin typeface="Comic Sans MS"/>
              </a:rPr>
              <a:t>Для аварии мгновенья </a:t>
            </a:r>
            <a:r>
              <a:rPr dirty="0"/>
              <a:t/>
            </a:r>
            <a:br>
              <a:rPr dirty="0"/>
            </a:br>
            <a:r>
              <a:rPr lang="ru-RU" sz="1400" b="1" strike="noStrike" spc="-1" dirty="0">
                <a:solidFill>
                  <a:srgbClr val="6113A1"/>
                </a:solidFill>
                <a:latin typeface="Comic Sans MS"/>
              </a:rPr>
              <a:t>Хватит. Помните, друзья, </a:t>
            </a:r>
            <a:r>
              <a:rPr dirty="0"/>
              <a:t/>
            </a:r>
            <a:br>
              <a:rPr dirty="0"/>
            </a:br>
            <a:r>
              <a:rPr lang="ru-RU" sz="1400" b="1" strike="noStrike" spc="-1" dirty="0">
                <a:solidFill>
                  <a:srgbClr val="6113A1"/>
                </a:solidFill>
                <a:latin typeface="Comic Sans MS"/>
              </a:rPr>
              <a:t>Отвлекать от управленья </a:t>
            </a:r>
            <a:r>
              <a:rPr dirty="0"/>
              <a:t/>
            </a:r>
            <a:br>
              <a:rPr dirty="0"/>
            </a:br>
            <a:r>
              <a:rPr lang="ru-RU" sz="1400" b="1" strike="noStrike" spc="-1" dirty="0">
                <a:solidFill>
                  <a:srgbClr val="6113A1"/>
                </a:solidFill>
                <a:latin typeface="Comic Sans MS"/>
              </a:rPr>
              <a:t>Вам водителя нельзя.</a:t>
            </a:r>
            <a:endParaRPr lang="ru-RU" sz="1400" b="1" strike="noStrike" spc="-1" dirty="0">
              <a:solidFill>
                <a:srgbClr val="6113A1"/>
              </a:solidFill>
              <a:latin typeface="Arial"/>
            </a:endParaRPr>
          </a:p>
        </p:txBody>
      </p:sp>
      <p:pic>
        <p:nvPicPr>
          <p:cNvPr id="87" name="Рисунок 86"/>
          <p:cNvPicPr/>
          <p:nvPr/>
        </p:nvPicPr>
        <p:blipFill>
          <a:blip r:embed="rId5" cstate="print"/>
          <a:stretch/>
        </p:blipFill>
        <p:spPr>
          <a:xfrm>
            <a:off x="6742080" y="4135680"/>
            <a:ext cx="2437920" cy="1444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 advClick="0" advTm="200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uild="allAtOnce"/>
      <p:bldP spid="85" grpId="0" build="allAtOnce"/>
      <p:bldP spid="86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577</Words>
  <Application>Microsoft Office PowerPoint</Application>
  <PresentationFormat>Произвольный</PresentationFormat>
  <Paragraphs>158</Paragraphs>
  <Slides>20</Slides>
  <Notes>1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dc:description/>
  <cp:lastModifiedBy>Кристина</cp:lastModifiedBy>
  <cp:revision>50</cp:revision>
  <dcterms:created xsi:type="dcterms:W3CDTF">2023-04-19T20:11:20Z</dcterms:created>
  <dcterms:modified xsi:type="dcterms:W3CDTF">2023-04-20T16:37:52Z</dcterms:modified>
  <dc:language>ru-RU</dc:language>
</cp:coreProperties>
</file>